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2" r:id="rId5"/>
    <p:sldId id="273" r:id="rId6"/>
    <p:sldId id="259" r:id="rId7"/>
    <p:sldId id="278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6" r:id="rId16"/>
    <p:sldId id="290" r:id="rId17"/>
    <p:sldId id="292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orient="horz" pos="2312" userDrawn="1">
          <p15:clr>
            <a:srgbClr val="A4A3A4"/>
          </p15:clr>
        </p15:guide>
        <p15:guide id="5" orient="horz" pos="1944" userDrawn="1">
          <p15:clr>
            <a:srgbClr val="A4A3A4"/>
          </p15:clr>
        </p15:guide>
        <p15:guide id="6" orient="horz" pos="23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8B7"/>
    <a:srgbClr val="A09D79"/>
    <a:srgbClr val="AD5C4D"/>
    <a:srgbClr val="543E35"/>
    <a:srgbClr val="637700"/>
    <a:srgbClr val="FFF4ED"/>
    <a:srgbClr val="5E6A76"/>
    <a:srgbClr val="000000"/>
    <a:srgbClr val="F8F3F0"/>
    <a:srgbClr val="D7D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30"/>
  </p:normalViewPr>
  <p:slideViewPr>
    <p:cSldViewPr snapToGrid="0">
      <p:cViewPr>
        <p:scale>
          <a:sx n="75" d="100"/>
          <a:sy n="75" d="100"/>
        </p:scale>
        <p:origin x="1950" y="732"/>
      </p:cViewPr>
      <p:guideLst>
        <p:guide orient="horz" pos="528"/>
        <p:guide pos="3864"/>
        <p:guide orient="horz" pos="1272"/>
        <p:guide orient="horz" pos="2312"/>
        <p:guide orient="horz" pos="1944"/>
        <p:guide orient="horz" pos="23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D8915E-DC14-41D6-9BB5-F49E1C265163}" type="doc">
      <dgm:prSet loTypeId="urn:microsoft.com/office/officeart/2008/layout/Lin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73D947E0-108F-4D20-A71E-3CF329F97212}">
      <dgm:prSet phldr="0" custT="1"/>
      <dgm:spPr/>
      <dgm:t>
        <a:bodyPr anchor="ctr"/>
        <a:lstStyle/>
        <a:p>
          <a:pPr marL="0" rt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TRAUMA</a:t>
          </a:r>
        </a:p>
      </dgm:t>
    </dgm:pt>
    <dgm:pt modelId="{9D249532-A24D-4D8F-848A-9F42F2E486C9}" type="parTrans" cxnId="{A0077D09-C12C-46D0-8DF7-194B6911362A}">
      <dgm:prSet/>
      <dgm:spPr/>
      <dgm:t>
        <a:bodyPr/>
        <a:lstStyle/>
        <a:p>
          <a:endParaRPr lang="en-US"/>
        </a:p>
      </dgm:t>
    </dgm:pt>
    <dgm:pt modelId="{AE813459-65AB-4FA9-B717-330DDA6DFA4E}" type="sibTrans" cxnId="{A0077D09-C12C-46D0-8DF7-194B6911362A}">
      <dgm:prSet/>
      <dgm:spPr/>
      <dgm:t>
        <a:bodyPr/>
        <a:lstStyle/>
        <a:p>
          <a:endParaRPr lang="en-US"/>
        </a:p>
      </dgm:t>
    </dgm:pt>
    <dgm:pt modelId="{30A490C8-22B4-4D68-875C-0F0DE2FF864D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US" sz="1800" b="1" i="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Results from failure of connection; Healing is built on RESTORATION</a:t>
          </a:r>
        </a:p>
      </dgm:t>
    </dgm:pt>
    <dgm:pt modelId="{035C64B0-4F0C-4FD1-BD23-B1D4C9887CBE}" type="parTrans" cxnId="{381FE1CC-8184-4745-8EB3-6DE11655998D}">
      <dgm:prSet/>
      <dgm:spPr/>
      <dgm:t>
        <a:bodyPr/>
        <a:lstStyle/>
        <a:p>
          <a:endParaRPr lang="en-US"/>
        </a:p>
      </dgm:t>
    </dgm:pt>
    <dgm:pt modelId="{45495DA8-8707-41E3-A12B-FA5766269C44}" type="sibTrans" cxnId="{381FE1CC-8184-4745-8EB3-6DE11655998D}">
      <dgm:prSet/>
      <dgm:spPr/>
      <dgm:t>
        <a:bodyPr/>
        <a:lstStyle/>
        <a:p>
          <a:endParaRPr lang="en-US"/>
        </a:p>
      </dgm:t>
    </dgm:pt>
    <dgm:pt modelId="{B1AFA1AF-0FF8-45B3-A6D0-0E255A2F637D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STRESS</a:t>
          </a:r>
        </a:p>
      </dgm:t>
    </dgm:pt>
    <dgm:pt modelId="{10C68AF5-481C-45AA-A216-8BBBB04515B9}" type="parTrans" cxnId="{F28D7702-2FC3-49BD-BB13-C989E5EE622A}">
      <dgm:prSet/>
      <dgm:spPr/>
      <dgm:t>
        <a:bodyPr/>
        <a:lstStyle/>
        <a:p>
          <a:endParaRPr lang="en-US"/>
        </a:p>
      </dgm:t>
    </dgm:pt>
    <dgm:pt modelId="{88649F7A-400B-4056-965D-C9AC0B3AD942}" type="sibTrans" cxnId="{F28D7702-2FC3-49BD-BB13-C989E5EE622A}">
      <dgm:prSet/>
      <dgm:spPr/>
      <dgm:t>
        <a:bodyPr/>
        <a:lstStyle/>
        <a:p>
          <a:endParaRPr lang="en-US"/>
        </a:p>
      </dgm:t>
    </dgm:pt>
    <dgm:pt modelId="{50418D2B-9486-42DE-AFDD-1D31420040FF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US" sz="1800" b="1" i="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Necessity for Managing Stress and Building RESILIENCE</a:t>
          </a:r>
          <a:endParaRPr lang="en-US" sz="1800" b="1" i="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gm:t>
    </dgm:pt>
    <dgm:pt modelId="{D5A17F6B-93F5-442B-938A-0F38C281BE88}" type="parTrans" cxnId="{5A5BA622-5DEB-48B9-88D9-C1DE36C711E5}">
      <dgm:prSet/>
      <dgm:spPr/>
      <dgm:t>
        <a:bodyPr/>
        <a:lstStyle/>
        <a:p>
          <a:endParaRPr lang="en-US"/>
        </a:p>
      </dgm:t>
    </dgm:pt>
    <dgm:pt modelId="{1D87A0A5-8024-4710-846B-D5BFAC785107}" type="sibTrans" cxnId="{5A5BA622-5DEB-48B9-88D9-C1DE36C711E5}">
      <dgm:prSet/>
      <dgm:spPr/>
      <dgm:t>
        <a:bodyPr/>
        <a:lstStyle/>
        <a:p>
          <a:endParaRPr lang="en-US"/>
        </a:p>
      </dgm:t>
    </dgm:pt>
    <dgm:pt modelId="{E9682B4F-0217-4B50-923E-C104AA24290F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SELF-REGULATION</a:t>
          </a:r>
        </a:p>
      </dgm:t>
    </dgm:pt>
    <dgm:pt modelId="{E0F6C4AF-9BBB-4698-91D7-F9AE3EACBD5D}" type="parTrans" cxnId="{6C23D0C9-74B2-4C8B-AB2F-A03B3B0EBE56}">
      <dgm:prSet/>
      <dgm:spPr/>
      <dgm:t>
        <a:bodyPr/>
        <a:lstStyle/>
        <a:p>
          <a:endParaRPr lang="en-US"/>
        </a:p>
      </dgm:t>
    </dgm:pt>
    <dgm:pt modelId="{B8632E42-D7EB-4C31-877E-6F1B2801851A}" type="sibTrans" cxnId="{6C23D0C9-74B2-4C8B-AB2F-A03B3B0EBE56}">
      <dgm:prSet/>
      <dgm:spPr/>
      <dgm:t>
        <a:bodyPr/>
        <a:lstStyle/>
        <a:p>
          <a:endParaRPr lang="en-US"/>
        </a:p>
      </dgm:t>
    </dgm:pt>
    <dgm:pt modelId="{0EC0C300-11E4-45CF-8418-973585107209}">
      <dgm:prSet phldr="0" custT="1"/>
      <dgm:spPr/>
      <dgm:t>
        <a:bodyPr anchor="ctr"/>
        <a:lstStyle/>
        <a:p>
          <a:pPr marL="0">
            <a:lnSpc>
              <a:spcPct val="100000"/>
            </a:lnSpc>
          </a:pPr>
          <a:r>
            <a:rPr lang="en-US" sz="1800" b="1" i="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To regulate we must first, CO-REGULATE</a:t>
          </a:r>
        </a:p>
      </dgm:t>
    </dgm:pt>
    <dgm:pt modelId="{1E4DD98E-100E-46B7-B24A-408BBF69E9FA}" type="parTrans" cxnId="{51563A4F-C0EB-47D6-B5BC-47A4E599AD4B}">
      <dgm:prSet/>
      <dgm:spPr/>
      <dgm:t>
        <a:bodyPr/>
        <a:lstStyle/>
        <a:p>
          <a:endParaRPr lang="en-US"/>
        </a:p>
      </dgm:t>
    </dgm:pt>
    <dgm:pt modelId="{90FAB5D1-62B3-4FF6-A07D-EE607F529C32}" type="sibTrans" cxnId="{51563A4F-C0EB-47D6-B5BC-47A4E599AD4B}">
      <dgm:prSet/>
      <dgm:spPr/>
      <dgm:t>
        <a:bodyPr/>
        <a:lstStyle/>
        <a:p>
          <a:endParaRPr lang="en-US"/>
        </a:p>
      </dgm:t>
    </dgm:pt>
    <dgm:pt modelId="{FEB4A941-E9FA-4A86-A673-85FF34B35F20}">
      <dgm:prSet phldr="0" custT="1"/>
      <dgm:spPr/>
      <dgm:t>
        <a:bodyPr anchor="ctr"/>
        <a:lstStyle/>
        <a:p>
          <a:pPr marL="0" rtl="0">
            <a:lnSpc>
              <a:spcPct val="100000"/>
            </a:lnSpc>
          </a:pPr>
          <a:r>
            <a:rPr lang="en-US" sz="1800" b="1" i="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Healthy Therapeutic Relationships Predict LONG-TERM OUTCOMES</a:t>
          </a:r>
        </a:p>
      </dgm:t>
    </dgm:pt>
    <dgm:pt modelId="{39522508-BC4E-4DD5-A744-AFEFFE36DB74}" type="parTrans" cxnId="{F942F56C-9025-4AA1-9B36-C5AE0A93B0F5}">
      <dgm:prSet/>
      <dgm:spPr/>
      <dgm:t>
        <a:bodyPr/>
        <a:lstStyle/>
        <a:p>
          <a:endParaRPr lang="en-US"/>
        </a:p>
      </dgm:t>
    </dgm:pt>
    <dgm:pt modelId="{97624CC8-6315-4683-B26C-C30D552DA5A6}" type="sibTrans" cxnId="{F942F56C-9025-4AA1-9B36-C5AE0A93B0F5}">
      <dgm:prSet/>
      <dgm:spPr/>
      <dgm:t>
        <a:bodyPr/>
        <a:lstStyle/>
        <a:p>
          <a:endParaRPr lang="en-US"/>
        </a:p>
      </dgm:t>
    </dgm:pt>
    <dgm:pt modelId="{4F85505A-81B6-4FDA-A144-900B71DAD946}">
      <dgm:prSet phldr="0" custT="1"/>
      <dgm:spPr/>
      <dgm:t>
        <a:bodyPr anchor="ctr"/>
        <a:lstStyle/>
        <a:p>
          <a:pPr marL="0"/>
          <a:r>
            <a:rPr lang="en-US" sz="2000" b="0" i="0" dirty="0">
              <a:latin typeface="Gill Sans Nova" panose="020B0602020104020203" pitchFamily="34" charset="0"/>
              <a:cs typeface="Gill Sans SemiBold" panose="020B0502020104020203" pitchFamily="34" charset="-79"/>
            </a:rPr>
            <a:t>OUTCOMES</a:t>
          </a:r>
        </a:p>
      </dgm:t>
    </dgm:pt>
    <dgm:pt modelId="{D9A96E25-7BBE-4DDD-8DDE-B4970D4340A8}" type="parTrans" cxnId="{2D633B56-E147-4EFC-B9EE-6C0413F329B0}">
      <dgm:prSet/>
      <dgm:spPr/>
      <dgm:t>
        <a:bodyPr/>
        <a:lstStyle/>
        <a:p>
          <a:endParaRPr lang="en-US"/>
        </a:p>
      </dgm:t>
    </dgm:pt>
    <dgm:pt modelId="{68F74A88-49DC-44B1-BC0D-220A7B97601C}" type="sibTrans" cxnId="{2D633B56-E147-4EFC-B9EE-6C0413F329B0}">
      <dgm:prSet/>
      <dgm:spPr/>
      <dgm:t>
        <a:bodyPr/>
        <a:lstStyle/>
        <a:p>
          <a:endParaRPr lang="en-US"/>
        </a:p>
      </dgm:t>
    </dgm:pt>
    <dgm:pt modelId="{6564C5E9-1595-624A-93AF-6AD41D06A4F7}" type="pres">
      <dgm:prSet presAssocID="{0DD8915E-DC14-41D6-9BB5-F49E1C265163}" presName="vert0" presStyleCnt="0">
        <dgm:presLayoutVars>
          <dgm:dir/>
          <dgm:animOne val="branch"/>
          <dgm:animLvl val="lvl"/>
        </dgm:presLayoutVars>
      </dgm:prSet>
      <dgm:spPr/>
    </dgm:pt>
    <dgm:pt modelId="{CFCA7698-FAF1-9341-A1FC-ED13A8E7C585}" type="pres">
      <dgm:prSet presAssocID="{73D947E0-108F-4D20-A71E-3CF329F97212}" presName="thickLine" presStyleLbl="alignNode1" presStyleIdx="0" presStyleCnt="4"/>
      <dgm:spPr/>
    </dgm:pt>
    <dgm:pt modelId="{73B53ECD-88F7-D549-B120-6C2932F2D11A}" type="pres">
      <dgm:prSet presAssocID="{73D947E0-108F-4D20-A71E-3CF329F97212}" presName="horz1" presStyleCnt="0"/>
      <dgm:spPr/>
    </dgm:pt>
    <dgm:pt modelId="{16779ABC-4458-134D-8407-3B550EE07267}" type="pres">
      <dgm:prSet presAssocID="{73D947E0-108F-4D20-A71E-3CF329F97212}" presName="tx1" presStyleLbl="revTx" presStyleIdx="0" presStyleCnt="8"/>
      <dgm:spPr/>
    </dgm:pt>
    <dgm:pt modelId="{CAE07029-F81D-A44F-9347-F3E3A6E31F74}" type="pres">
      <dgm:prSet presAssocID="{73D947E0-108F-4D20-A71E-3CF329F97212}" presName="vert1" presStyleCnt="0"/>
      <dgm:spPr/>
    </dgm:pt>
    <dgm:pt modelId="{5A9BB2A1-D458-5443-B445-41D2960F03F2}" type="pres">
      <dgm:prSet presAssocID="{30A490C8-22B4-4D68-875C-0F0DE2FF864D}" presName="vertSpace2a" presStyleCnt="0"/>
      <dgm:spPr/>
    </dgm:pt>
    <dgm:pt modelId="{D7B8E40A-DB15-184E-8163-CFBBECDBFC1D}" type="pres">
      <dgm:prSet presAssocID="{30A490C8-22B4-4D68-875C-0F0DE2FF864D}" presName="horz2" presStyleCnt="0"/>
      <dgm:spPr/>
    </dgm:pt>
    <dgm:pt modelId="{59832A42-FD52-4B4A-92FB-6B1C497CBF3C}" type="pres">
      <dgm:prSet presAssocID="{30A490C8-22B4-4D68-875C-0F0DE2FF864D}" presName="horzSpace2" presStyleCnt="0"/>
      <dgm:spPr/>
    </dgm:pt>
    <dgm:pt modelId="{4B7883FE-9BF1-834B-9E55-433D1207CAF9}" type="pres">
      <dgm:prSet presAssocID="{30A490C8-22B4-4D68-875C-0F0DE2FF864D}" presName="tx2" presStyleLbl="revTx" presStyleIdx="1" presStyleCnt="8"/>
      <dgm:spPr/>
    </dgm:pt>
    <dgm:pt modelId="{0CBE5C3F-806F-B144-AE1F-FC9577B85A0B}" type="pres">
      <dgm:prSet presAssocID="{30A490C8-22B4-4D68-875C-0F0DE2FF864D}" presName="vert2" presStyleCnt="0"/>
      <dgm:spPr/>
    </dgm:pt>
    <dgm:pt modelId="{F855322D-A55D-8B49-879F-C673DBB2B4C9}" type="pres">
      <dgm:prSet presAssocID="{30A490C8-22B4-4D68-875C-0F0DE2FF864D}" presName="thinLine2b" presStyleLbl="callout" presStyleIdx="0" presStyleCnt="4"/>
      <dgm:spPr/>
    </dgm:pt>
    <dgm:pt modelId="{C673FE58-57C7-E240-8F76-83FFAD340DC5}" type="pres">
      <dgm:prSet presAssocID="{30A490C8-22B4-4D68-875C-0F0DE2FF864D}" presName="vertSpace2b" presStyleCnt="0"/>
      <dgm:spPr/>
    </dgm:pt>
    <dgm:pt modelId="{DD445911-31B5-374B-964F-E521B7F4A98B}" type="pres">
      <dgm:prSet presAssocID="{B1AFA1AF-0FF8-45B3-A6D0-0E255A2F637D}" presName="thickLine" presStyleLbl="alignNode1" presStyleIdx="1" presStyleCnt="4"/>
      <dgm:spPr/>
    </dgm:pt>
    <dgm:pt modelId="{2D373430-1C80-8F46-ABC4-CBE10AB29E21}" type="pres">
      <dgm:prSet presAssocID="{B1AFA1AF-0FF8-45B3-A6D0-0E255A2F637D}" presName="horz1" presStyleCnt="0"/>
      <dgm:spPr/>
    </dgm:pt>
    <dgm:pt modelId="{57741AD6-DFD2-814C-A051-E841CC65A4EA}" type="pres">
      <dgm:prSet presAssocID="{B1AFA1AF-0FF8-45B3-A6D0-0E255A2F637D}" presName="tx1" presStyleLbl="revTx" presStyleIdx="2" presStyleCnt="8"/>
      <dgm:spPr/>
    </dgm:pt>
    <dgm:pt modelId="{BAE20A88-DF00-8949-A8B2-0E344D388E90}" type="pres">
      <dgm:prSet presAssocID="{B1AFA1AF-0FF8-45B3-A6D0-0E255A2F637D}" presName="vert1" presStyleCnt="0"/>
      <dgm:spPr/>
    </dgm:pt>
    <dgm:pt modelId="{FFD3D6B1-6613-9A41-97D0-43A8EBCE5EAD}" type="pres">
      <dgm:prSet presAssocID="{50418D2B-9486-42DE-AFDD-1D31420040FF}" presName="vertSpace2a" presStyleCnt="0"/>
      <dgm:spPr/>
    </dgm:pt>
    <dgm:pt modelId="{A95899B2-8F62-204F-B53E-8872741B3D8A}" type="pres">
      <dgm:prSet presAssocID="{50418D2B-9486-42DE-AFDD-1D31420040FF}" presName="horz2" presStyleCnt="0"/>
      <dgm:spPr/>
    </dgm:pt>
    <dgm:pt modelId="{6C1C9676-3658-6D4F-92CD-97954CEC2777}" type="pres">
      <dgm:prSet presAssocID="{50418D2B-9486-42DE-AFDD-1D31420040FF}" presName="horzSpace2" presStyleCnt="0"/>
      <dgm:spPr/>
    </dgm:pt>
    <dgm:pt modelId="{040275F6-8CD8-B443-8E15-E2EA8C115BE0}" type="pres">
      <dgm:prSet presAssocID="{50418D2B-9486-42DE-AFDD-1D31420040FF}" presName="tx2" presStyleLbl="revTx" presStyleIdx="3" presStyleCnt="8"/>
      <dgm:spPr/>
    </dgm:pt>
    <dgm:pt modelId="{D9398154-13A0-B94E-B51B-C707B5F9C02E}" type="pres">
      <dgm:prSet presAssocID="{50418D2B-9486-42DE-AFDD-1D31420040FF}" presName="vert2" presStyleCnt="0"/>
      <dgm:spPr/>
    </dgm:pt>
    <dgm:pt modelId="{1103FC42-5419-864B-A44F-32D393A0563C}" type="pres">
      <dgm:prSet presAssocID="{50418D2B-9486-42DE-AFDD-1D31420040FF}" presName="thinLine2b" presStyleLbl="callout" presStyleIdx="1" presStyleCnt="4"/>
      <dgm:spPr/>
    </dgm:pt>
    <dgm:pt modelId="{3380EF9C-3F0E-624D-89C2-20B7B097FB92}" type="pres">
      <dgm:prSet presAssocID="{50418D2B-9486-42DE-AFDD-1D31420040FF}" presName="vertSpace2b" presStyleCnt="0"/>
      <dgm:spPr/>
    </dgm:pt>
    <dgm:pt modelId="{04EDAAE1-E9CA-2F45-BA18-8E6050569C72}" type="pres">
      <dgm:prSet presAssocID="{E9682B4F-0217-4B50-923E-C104AA24290F}" presName="thickLine" presStyleLbl="alignNode1" presStyleIdx="2" presStyleCnt="4"/>
      <dgm:spPr/>
    </dgm:pt>
    <dgm:pt modelId="{C9E76191-5F12-BF45-AE9C-6FAE2221EFF8}" type="pres">
      <dgm:prSet presAssocID="{E9682B4F-0217-4B50-923E-C104AA24290F}" presName="horz1" presStyleCnt="0"/>
      <dgm:spPr/>
    </dgm:pt>
    <dgm:pt modelId="{12C6F6CB-CEC3-A749-930B-00502DB5A1B0}" type="pres">
      <dgm:prSet presAssocID="{E9682B4F-0217-4B50-923E-C104AA24290F}" presName="tx1" presStyleLbl="revTx" presStyleIdx="4" presStyleCnt="8"/>
      <dgm:spPr/>
    </dgm:pt>
    <dgm:pt modelId="{52E4ABEF-FAC6-8548-9F4D-4E473158A2BE}" type="pres">
      <dgm:prSet presAssocID="{E9682B4F-0217-4B50-923E-C104AA24290F}" presName="vert1" presStyleCnt="0"/>
      <dgm:spPr/>
    </dgm:pt>
    <dgm:pt modelId="{B0D3DAFD-9D46-1543-B3B5-D71843B5B4DB}" type="pres">
      <dgm:prSet presAssocID="{0EC0C300-11E4-45CF-8418-973585107209}" presName="vertSpace2a" presStyleCnt="0"/>
      <dgm:spPr/>
    </dgm:pt>
    <dgm:pt modelId="{4C9CCEC2-ABF3-194E-B533-02A4276A931F}" type="pres">
      <dgm:prSet presAssocID="{0EC0C300-11E4-45CF-8418-973585107209}" presName="horz2" presStyleCnt="0"/>
      <dgm:spPr/>
    </dgm:pt>
    <dgm:pt modelId="{AAE7011B-BADF-3944-9735-AFBCAC4F810D}" type="pres">
      <dgm:prSet presAssocID="{0EC0C300-11E4-45CF-8418-973585107209}" presName="horzSpace2" presStyleCnt="0"/>
      <dgm:spPr/>
    </dgm:pt>
    <dgm:pt modelId="{DAF6D365-7021-E74E-8AD3-AB3AC6A0D057}" type="pres">
      <dgm:prSet presAssocID="{0EC0C300-11E4-45CF-8418-973585107209}" presName="tx2" presStyleLbl="revTx" presStyleIdx="5" presStyleCnt="8"/>
      <dgm:spPr/>
    </dgm:pt>
    <dgm:pt modelId="{EC170AFD-CC2D-3946-BDA9-5D66425E90C2}" type="pres">
      <dgm:prSet presAssocID="{0EC0C300-11E4-45CF-8418-973585107209}" presName="vert2" presStyleCnt="0"/>
      <dgm:spPr/>
    </dgm:pt>
    <dgm:pt modelId="{9071E8DC-DDBE-CD4E-9B99-FF7E5F21CEFF}" type="pres">
      <dgm:prSet presAssocID="{0EC0C300-11E4-45CF-8418-973585107209}" presName="thinLine2b" presStyleLbl="callout" presStyleIdx="2" presStyleCnt="4"/>
      <dgm:spPr/>
    </dgm:pt>
    <dgm:pt modelId="{60ED89A1-904B-E446-B340-02B3D3D2D4CF}" type="pres">
      <dgm:prSet presAssocID="{0EC0C300-11E4-45CF-8418-973585107209}" presName="vertSpace2b" presStyleCnt="0"/>
      <dgm:spPr/>
    </dgm:pt>
    <dgm:pt modelId="{C60B052C-8895-B64E-8F55-A22B06C26711}" type="pres">
      <dgm:prSet presAssocID="{4F85505A-81B6-4FDA-A144-900B71DAD946}" presName="thickLine" presStyleLbl="alignNode1" presStyleIdx="3" presStyleCnt="4"/>
      <dgm:spPr/>
    </dgm:pt>
    <dgm:pt modelId="{6824B304-8D35-7546-835D-37EF75EF130E}" type="pres">
      <dgm:prSet presAssocID="{4F85505A-81B6-4FDA-A144-900B71DAD946}" presName="horz1" presStyleCnt="0"/>
      <dgm:spPr/>
    </dgm:pt>
    <dgm:pt modelId="{C9B957BF-3762-C444-A889-9188DFC903DF}" type="pres">
      <dgm:prSet presAssocID="{4F85505A-81B6-4FDA-A144-900B71DAD946}" presName="tx1" presStyleLbl="revTx" presStyleIdx="6" presStyleCnt="8"/>
      <dgm:spPr/>
    </dgm:pt>
    <dgm:pt modelId="{D251ECF4-3488-2542-8086-F83F675146E2}" type="pres">
      <dgm:prSet presAssocID="{4F85505A-81B6-4FDA-A144-900B71DAD946}" presName="vert1" presStyleCnt="0"/>
      <dgm:spPr/>
    </dgm:pt>
    <dgm:pt modelId="{53DFB678-703B-1646-A2C9-814631074136}" type="pres">
      <dgm:prSet presAssocID="{FEB4A941-E9FA-4A86-A673-85FF34B35F20}" presName="vertSpace2a" presStyleCnt="0"/>
      <dgm:spPr/>
    </dgm:pt>
    <dgm:pt modelId="{C9124C8C-8A51-3E49-8F20-C1A448FD817F}" type="pres">
      <dgm:prSet presAssocID="{FEB4A941-E9FA-4A86-A673-85FF34B35F20}" presName="horz2" presStyleCnt="0"/>
      <dgm:spPr/>
    </dgm:pt>
    <dgm:pt modelId="{5B977E52-1DC2-D846-AA85-F463E40EE7D6}" type="pres">
      <dgm:prSet presAssocID="{FEB4A941-E9FA-4A86-A673-85FF34B35F20}" presName="horzSpace2" presStyleCnt="0"/>
      <dgm:spPr/>
    </dgm:pt>
    <dgm:pt modelId="{B09F43E3-E283-364B-BDDC-AEA3B436FB56}" type="pres">
      <dgm:prSet presAssocID="{FEB4A941-E9FA-4A86-A673-85FF34B35F20}" presName="tx2" presStyleLbl="revTx" presStyleIdx="7" presStyleCnt="8"/>
      <dgm:spPr/>
    </dgm:pt>
    <dgm:pt modelId="{78FAB02E-902A-0246-8841-E18990A6BDCD}" type="pres">
      <dgm:prSet presAssocID="{FEB4A941-E9FA-4A86-A673-85FF34B35F20}" presName="vert2" presStyleCnt="0"/>
      <dgm:spPr/>
    </dgm:pt>
    <dgm:pt modelId="{2A380769-BA5B-F344-93A6-E05188F7C102}" type="pres">
      <dgm:prSet presAssocID="{FEB4A941-E9FA-4A86-A673-85FF34B35F20}" presName="thinLine2b" presStyleLbl="callout" presStyleIdx="3" presStyleCnt="4"/>
      <dgm:spPr/>
    </dgm:pt>
    <dgm:pt modelId="{1666CBCE-44EA-144B-B2DC-553B1D1FA875}" type="pres">
      <dgm:prSet presAssocID="{FEB4A941-E9FA-4A86-A673-85FF34B35F20}" presName="vertSpace2b" presStyleCnt="0"/>
      <dgm:spPr/>
    </dgm:pt>
  </dgm:ptLst>
  <dgm:cxnLst>
    <dgm:cxn modelId="{F28D7702-2FC3-49BD-BB13-C989E5EE622A}" srcId="{0DD8915E-DC14-41D6-9BB5-F49E1C265163}" destId="{B1AFA1AF-0FF8-45B3-A6D0-0E255A2F637D}" srcOrd="1" destOrd="0" parTransId="{10C68AF5-481C-45AA-A216-8BBBB04515B9}" sibTransId="{88649F7A-400B-4056-965D-C9AC0B3AD942}"/>
    <dgm:cxn modelId="{A0077D09-C12C-46D0-8DF7-194B6911362A}" srcId="{0DD8915E-DC14-41D6-9BB5-F49E1C265163}" destId="{73D947E0-108F-4D20-A71E-3CF329F97212}" srcOrd="0" destOrd="0" parTransId="{9D249532-A24D-4D8F-848A-9F42F2E486C9}" sibTransId="{AE813459-65AB-4FA9-B717-330DDA6DFA4E}"/>
    <dgm:cxn modelId="{DB88A911-C9AB-4245-8A20-5A06108094AF}" type="presOf" srcId="{B1AFA1AF-0FF8-45B3-A6D0-0E255A2F637D}" destId="{57741AD6-DFD2-814C-A051-E841CC65A4EA}" srcOrd="0" destOrd="0" presId="urn:microsoft.com/office/officeart/2008/layout/LinedList"/>
    <dgm:cxn modelId="{5A5BA622-5DEB-48B9-88D9-C1DE36C711E5}" srcId="{B1AFA1AF-0FF8-45B3-A6D0-0E255A2F637D}" destId="{50418D2B-9486-42DE-AFDD-1D31420040FF}" srcOrd="0" destOrd="0" parTransId="{D5A17F6B-93F5-442B-938A-0F38C281BE88}" sibTransId="{1D87A0A5-8024-4710-846B-D5BFAC785107}"/>
    <dgm:cxn modelId="{DB1D962D-409E-D840-8C70-0D3A99E96A69}" type="presOf" srcId="{E9682B4F-0217-4B50-923E-C104AA24290F}" destId="{12C6F6CB-CEC3-A749-930B-00502DB5A1B0}" srcOrd="0" destOrd="0" presId="urn:microsoft.com/office/officeart/2008/layout/LinedList"/>
    <dgm:cxn modelId="{D012C86A-5FCF-F74E-A1E4-DA1AAC68B769}" type="presOf" srcId="{50418D2B-9486-42DE-AFDD-1D31420040FF}" destId="{040275F6-8CD8-B443-8E15-E2EA8C115BE0}" srcOrd="0" destOrd="0" presId="urn:microsoft.com/office/officeart/2008/layout/LinedList"/>
    <dgm:cxn modelId="{F942F56C-9025-4AA1-9B36-C5AE0A93B0F5}" srcId="{4F85505A-81B6-4FDA-A144-900B71DAD946}" destId="{FEB4A941-E9FA-4A86-A673-85FF34B35F20}" srcOrd="0" destOrd="0" parTransId="{39522508-BC4E-4DD5-A744-AFEFFE36DB74}" sibTransId="{97624CC8-6315-4683-B26C-C30D552DA5A6}"/>
    <dgm:cxn modelId="{51563A4F-C0EB-47D6-B5BC-47A4E599AD4B}" srcId="{E9682B4F-0217-4B50-923E-C104AA24290F}" destId="{0EC0C300-11E4-45CF-8418-973585107209}" srcOrd="0" destOrd="0" parTransId="{1E4DD98E-100E-46B7-B24A-408BBF69E9FA}" sibTransId="{90FAB5D1-62B3-4FF6-A07D-EE607F529C32}"/>
    <dgm:cxn modelId="{B9992E53-656B-E848-AF8E-65823B9AD34E}" type="presOf" srcId="{0DD8915E-DC14-41D6-9BB5-F49E1C265163}" destId="{6564C5E9-1595-624A-93AF-6AD41D06A4F7}" srcOrd="0" destOrd="0" presId="urn:microsoft.com/office/officeart/2008/layout/LinedList"/>
    <dgm:cxn modelId="{2D633B56-E147-4EFC-B9EE-6C0413F329B0}" srcId="{0DD8915E-DC14-41D6-9BB5-F49E1C265163}" destId="{4F85505A-81B6-4FDA-A144-900B71DAD946}" srcOrd="3" destOrd="0" parTransId="{D9A96E25-7BBE-4DDD-8DDE-B4970D4340A8}" sibTransId="{68F74A88-49DC-44B1-BC0D-220A7B97601C}"/>
    <dgm:cxn modelId="{864E7292-9A7E-3F43-81DD-D653DF53DEF3}" type="presOf" srcId="{0EC0C300-11E4-45CF-8418-973585107209}" destId="{DAF6D365-7021-E74E-8AD3-AB3AC6A0D057}" srcOrd="0" destOrd="0" presId="urn:microsoft.com/office/officeart/2008/layout/LinedList"/>
    <dgm:cxn modelId="{3F5D38A5-AF8F-B44D-AEB3-C86078AC4A7E}" type="presOf" srcId="{4F85505A-81B6-4FDA-A144-900B71DAD946}" destId="{C9B957BF-3762-C444-A889-9188DFC903DF}" srcOrd="0" destOrd="0" presId="urn:microsoft.com/office/officeart/2008/layout/LinedList"/>
    <dgm:cxn modelId="{E1D3D9B5-E888-2A48-989F-530AD91CD6D9}" type="presOf" srcId="{FEB4A941-E9FA-4A86-A673-85FF34B35F20}" destId="{B09F43E3-E283-364B-BDDC-AEA3B436FB56}" srcOrd="0" destOrd="0" presId="urn:microsoft.com/office/officeart/2008/layout/LinedList"/>
    <dgm:cxn modelId="{151D13B9-4602-AE4A-A285-285AEA258666}" type="presOf" srcId="{30A490C8-22B4-4D68-875C-0F0DE2FF864D}" destId="{4B7883FE-9BF1-834B-9E55-433D1207CAF9}" srcOrd="0" destOrd="0" presId="urn:microsoft.com/office/officeart/2008/layout/LinedList"/>
    <dgm:cxn modelId="{6C23D0C9-74B2-4C8B-AB2F-A03B3B0EBE56}" srcId="{0DD8915E-DC14-41D6-9BB5-F49E1C265163}" destId="{E9682B4F-0217-4B50-923E-C104AA24290F}" srcOrd="2" destOrd="0" parTransId="{E0F6C4AF-9BBB-4698-91D7-F9AE3EACBD5D}" sibTransId="{B8632E42-D7EB-4C31-877E-6F1B2801851A}"/>
    <dgm:cxn modelId="{381FE1CC-8184-4745-8EB3-6DE11655998D}" srcId="{73D947E0-108F-4D20-A71E-3CF329F97212}" destId="{30A490C8-22B4-4D68-875C-0F0DE2FF864D}" srcOrd="0" destOrd="0" parTransId="{035C64B0-4F0C-4FD1-BD23-B1D4C9887CBE}" sibTransId="{45495DA8-8707-41E3-A12B-FA5766269C44}"/>
    <dgm:cxn modelId="{24FD07F8-A7B8-6241-8064-11664CC65CE1}" type="presOf" srcId="{73D947E0-108F-4D20-A71E-3CF329F97212}" destId="{16779ABC-4458-134D-8407-3B550EE07267}" srcOrd="0" destOrd="0" presId="urn:microsoft.com/office/officeart/2008/layout/LinedList"/>
    <dgm:cxn modelId="{AFE9FC3A-D3FF-CA44-9605-4703DA53A4C2}" type="presParOf" srcId="{6564C5E9-1595-624A-93AF-6AD41D06A4F7}" destId="{CFCA7698-FAF1-9341-A1FC-ED13A8E7C585}" srcOrd="0" destOrd="0" presId="urn:microsoft.com/office/officeart/2008/layout/LinedList"/>
    <dgm:cxn modelId="{EB08E1B8-074C-A546-B1B8-3153F413A947}" type="presParOf" srcId="{6564C5E9-1595-624A-93AF-6AD41D06A4F7}" destId="{73B53ECD-88F7-D549-B120-6C2932F2D11A}" srcOrd="1" destOrd="0" presId="urn:microsoft.com/office/officeart/2008/layout/LinedList"/>
    <dgm:cxn modelId="{1B53D0A1-66D8-134B-8AF2-80B1E3806E98}" type="presParOf" srcId="{73B53ECD-88F7-D549-B120-6C2932F2D11A}" destId="{16779ABC-4458-134D-8407-3B550EE07267}" srcOrd="0" destOrd="0" presId="urn:microsoft.com/office/officeart/2008/layout/LinedList"/>
    <dgm:cxn modelId="{1A46E30E-242E-1540-8649-777E95C5E910}" type="presParOf" srcId="{73B53ECD-88F7-D549-B120-6C2932F2D11A}" destId="{CAE07029-F81D-A44F-9347-F3E3A6E31F74}" srcOrd="1" destOrd="0" presId="urn:microsoft.com/office/officeart/2008/layout/LinedList"/>
    <dgm:cxn modelId="{0AF080A1-E7F5-D446-9052-7D8C86784D60}" type="presParOf" srcId="{CAE07029-F81D-A44F-9347-F3E3A6E31F74}" destId="{5A9BB2A1-D458-5443-B445-41D2960F03F2}" srcOrd="0" destOrd="0" presId="urn:microsoft.com/office/officeart/2008/layout/LinedList"/>
    <dgm:cxn modelId="{5F4C5453-C466-2B4D-B675-3231308CA30E}" type="presParOf" srcId="{CAE07029-F81D-A44F-9347-F3E3A6E31F74}" destId="{D7B8E40A-DB15-184E-8163-CFBBECDBFC1D}" srcOrd="1" destOrd="0" presId="urn:microsoft.com/office/officeart/2008/layout/LinedList"/>
    <dgm:cxn modelId="{0732A2C9-16FC-034F-A91F-8267830F6866}" type="presParOf" srcId="{D7B8E40A-DB15-184E-8163-CFBBECDBFC1D}" destId="{59832A42-FD52-4B4A-92FB-6B1C497CBF3C}" srcOrd="0" destOrd="0" presId="urn:microsoft.com/office/officeart/2008/layout/LinedList"/>
    <dgm:cxn modelId="{5CB90678-FEDD-7B4C-85C5-E74FFAC3A6D5}" type="presParOf" srcId="{D7B8E40A-DB15-184E-8163-CFBBECDBFC1D}" destId="{4B7883FE-9BF1-834B-9E55-433D1207CAF9}" srcOrd="1" destOrd="0" presId="urn:microsoft.com/office/officeart/2008/layout/LinedList"/>
    <dgm:cxn modelId="{D41FA6A6-5400-9848-8819-FB97F59FFCED}" type="presParOf" srcId="{D7B8E40A-DB15-184E-8163-CFBBECDBFC1D}" destId="{0CBE5C3F-806F-B144-AE1F-FC9577B85A0B}" srcOrd="2" destOrd="0" presId="urn:microsoft.com/office/officeart/2008/layout/LinedList"/>
    <dgm:cxn modelId="{DD71C1D8-1043-5D4C-8AF5-FC83DCADAF26}" type="presParOf" srcId="{CAE07029-F81D-A44F-9347-F3E3A6E31F74}" destId="{F855322D-A55D-8B49-879F-C673DBB2B4C9}" srcOrd="2" destOrd="0" presId="urn:microsoft.com/office/officeart/2008/layout/LinedList"/>
    <dgm:cxn modelId="{6E9B0D8B-3CAE-244A-8A0F-D830FD2A0D04}" type="presParOf" srcId="{CAE07029-F81D-A44F-9347-F3E3A6E31F74}" destId="{C673FE58-57C7-E240-8F76-83FFAD340DC5}" srcOrd="3" destOrd="0" presId="urn:microsoft.com/office/officeart/2008/layout/LinedList"/>
    <dgm:cxn modelId="{4756F502-58A1-F94B-920C-2DBBEEAA4DEA}" type="presParOf" srcId="{6564C5E9-1595-624A-93AF-6AD41D06A4F7}" destId="{DD445911-31B5-374B-964F-E521B7F4A98B}" srcOrd="2" destOrd="0" presId="urn:microsoft.com/office/officeart/2008/layout/LinedList"/>
    <dgm:cxn modelId="{9F80C39F-2660-5140-922B-91B27E6D4697}" type="presParOf" srcId="{6564C5E9-1595-624A-93AF-6AD41D06A4F7}" destId="{2D373430-1C80-8F46-ABC4-CBE10AB29E21}" srcOrd="3" destOrd="0" presId="urn:microsoft.com/office/officeart/2008/layout/LinedList"/>
    <dgm:cxn modelId="{92EB25AD-569A-6A4D-A26B-6CDFE99B6EDD}" type="presParOf" srcId="{2D373430-1C80-8F46-ABC4-CBE10AB29E21}" destId="{57741AD6-DFD2-814C-A051-E841CC65A4EA}" srcOrd="0" destOrd="0" presId="urn:microsoft.com/office/officeart/2008/layout/LinedList"/>
    <dgm:cxn modelId="{6D72D2D3-E663-854F-9534-F50F1A2D112F}" type="presParOf" srcId="{2D373430-1C80-8F46-ABC4-CBE10AB29E21}" destId="{BAE20A88-DF00-8949-A8B2-0E344D388E90}" srcOrd="1" destOrd="0" presId="urn:microsoft.com/office/officeart/2008/layout/LinedList"/>
    <dgm:cxn modelId="{76CA08A2-B1A8-D84F-A1D6-D18A937678EA}" type="presParOf" srcId="{BAE20A88-DF00-8949-A8B2-0E344D388E90}" destId="{FFD3D6B1-6613-9A41-97D0-43A8EBCE5EAD}" srcOrd="0" destOrd="0" presId="urn:microsoft.com/office/officeart/2008/layout/LinedList"/>
    <dgm:cxn modelId="{D3976E80-191E-2A47-8A23-312C10E64BE5}" type="presParOf" srcId="{BAE20A88-DF00-8949-A8B2-0E344D388E90}" destId="{A95899B2-8F62-204F-B53E-8872741B3D8A}" srcOrd="1" destOrd="0" presId="urn:microsoft.com/office/officeart/2008/layout/LinedList"/>
    <dgm:cxn modelId="{5164E1C6-4BB0-1849-BD77-C9B7AA21D82B}" type="presParOf" srcId="{A95899B2-8F62-204F-B53E-8872741B3D8A}" destId="{6C1C9676-3658-6D4F-92CD-97954CEC2777}" srcOrd="0" destOrd="0" presId="urn:microsoft.com/office/officeart/2008/layout/LinedList"/>
    <dgm:cxn modelId="{3FC4A5DA-F6DE-374E-AEAD-681CEC40E66A}" type="presParOf" srcId="{A95899B2-8F62-204F-B53E-8872741B3D8A}" destId="{040275F6-8CD8-B443-8E15-E2EA8C115BE0}" srcOrd="1" destOrd="0" presId="urn:microsoft.com/office/officeart/2008/layout/LinedList"/>
    <dgm:cxn modelId="{EBEECA50-8981-8340-B29B-B350D88E1D99}" type="presParOf" srcId="{A95899B2-8F62-204F-B53E-8872741B3D8A}" destId="{D9398154-13A0-B94E-B51B-C707B5F9C02E}" srcOrd="2" destOrd="0" presId="urn:microsoft.com/office/officeart/2008/layout/LinedList"/>
    <dgm:cxn modelId="{14FAAD23-AA19-634D-A90F-2C772DFBC51E}" type="presParOf" srcId="{BAE20A88-DF00-8949-A8B2-0E344D388E90}" destId="{1103FC42-5419-864B-A44F-32D393A0563C}" srcOrd="2" destOrd="0" presId="urn:microsoft.com/office/officeart/2008/layout/LinedList"/>
    <dgm:cxn modelId="{5920C6F5-90CC-1D42-B07E-283F9763DDF5}" type="presParOf" srcId="{BAE20A88-DF00-8949-A8B2-0E344D388E90}" destId="{3380EF9C-3F0E-624D-89C2-20B7B097FB92}" srcOrd="3" destOrd="0" presId="urn:microsoft.com/office/officeart/2008/layout/LinedList"/>
    <dgm:cxn modelId="{69066118-8321-C84B-8730-7891EA85D306}" type="presParOf" srcId="{6564C5E9-1595-624A-93AF-6AD41D06A4F7}" destId="{04EDAAE1-E9CA-2F45-BA18-8E6050569C72}" srcOrd="4" destOrd="0" presId="urn:microsoft.com/office/officeart/2008/layout/LinedList"/>
    <dgm:cxn modelId="{D6DFF9EC-81C7-9844-A64E-782F3175A529}" type="presParOf" srcId="{6564C5E9-1595-624A-93AF-6AD41D06A4F7}" destId="{C9E76191-5F12-BF45-AE9C-6FAE2221EFF8}" srcOrd="5" destOrd="0" presId="urn:microsoft.com/office/officeart/2008/layout/LinedList"/>
    <dgm:cxn modelId="{55D167D0-1FFB-3B47-B1CA-DDF79D4312A2}" type="presParOf" srcId="{C9E76191-5F12-BF45-AE9C-6FAE2221EFF8}" destId="{12C6F6CB-CEC3-A749-930B-00502DB5A1B0}" srcOrd="0" destOrd="0" presId="urn:microsoft.com/office/officeart/2008/layout/LinedList"/>
    <dgm:cxn modelId="{CFB7884C-ECCD-C44C-B410-02F07DBD2DAE}" type="presParOf" srcId="{C9E76191-5F12-BF45-AE9C-6FAE2221EFF8}" destId="{52E4ABEF-FAC6-8548-9F4D-4E473158A2BE}" srcOrd="1" destOrd="0" presId="urn:microsoft.com/office/officeart/2008/layout/LinedList"/>
    <dgm:cxn modelId="{2AF9A08E-58ED-DE4A-AC76-7328589F18EE}" type="presParOf" srcId="{52E4ABEF-FAC6-8548-9F4D-4E473158A2BE}" destId="{B0D3DAFD-9D46-1543-B3B5-D71843B5B4DB}" srcOrd="0" destOrd="0" presId="urn:microsoft.com/office/officeart/2008/layout/LinedList"/>
    <dgm:cxn modelId="{ED118803-C0D1-EF46-8EAB-BC486A2A10C1}" type="presParOf" srcId="{52E4ABEF-FAC6-8548-9F4D-4E473158A2BE}" destId="{4C9CCEC2-ABF3-194E-B533-02A4276A931F}" srcOrd="1" destOrd="0" presId="urn:microsoft.com/office/officeart/2008/layout/LinedList"/>
    <dgm:cxn modelId="{DE1306D4-F250-6043-9FE2-0CA42CCCE1B5}" type="presParOf" srcId="{4C9CCEC2-ABF3-194E-B533-02A4276A931F}" destId="{AAE7011B-BADF-3944-9735-AFBCAC4F810D}" srcOrd="0" destOrd="0" presId="urn:microsoft.com/office/officeart/2008/layout/LinedList"/>
    <dgm:cxn modelId="{D315A992-7B4B-9646-870A-59A4DEDFF73C}" type="presParOf" srcId="{4C9CCEC2-ABF3-194E-B533-02A4276A931F}" destId="{DAF6D365-7021-E74E-8AD3-AB3AC6A0D057}" srcOrd="1" destOrd="0" presId="urn:microsoft.com/office/officeart/2008/layout/LinedList"/>
    <dgm:cxn modelId="{8CBA91F6-2DC8-D543-BB9F-8D33B34760EF}" type="presParOf" srcId="{4C9CCEC2-ABF3-194E-B533-02A4276A931F}" destId="{EC170AFD-CC2D-3946-BDA9-5D66425E90C2}" srcOrd="2" destOrd="0" presId="urn:microsoft.com/office/officeart/2008/layout/LinedList"/>
    <dgm:cxn modelId="{042001ED-F371-B94A-A941-B8385E523028}" type="presParOf" srcId="{52E4ABEF-FAC6-8548-9F4D-4E473158A2BE}" destId="{9071E8DC-DDBE-CD4E-9B99-FF7E5F21CEFF}" srcOrd="2" destOrd="0" presId="urn:microsoft.com/office/officeart/2008/layout/LinedList"/>
    <dgm:cxn modelId="{FFD0C568-9F11-1947-9F33-012793B26F51}" type="presParOf" srcId="{52E4ABEF-FAC6-8548-9F4D-4E473158A2BE}" destId="{60ED89A1-904B-E446-B340-02B3D3D2D4CF}" srcOrd="3" destOrd="0" presId="urn:microsoft.com/office/officeart/2008/layout/LinedList"/>
    <dgm:cxn modelId="{DCF1C88C-7C89-224A-91BB-CDA93AC9D676}" type="presParOf" srcId="{6564C5E9-1595-624A-93AF-6AD41D06A4F7}" destId="{C60B052C-8895-B64E-8F55-A22B06C26711}" srcOrd="6" destOrd="0" presId="urn:microsoft.com/office/officeart/2008/layout/LinedList"/>
    <dgm:cxn modelId="{B22A98C9-0179-F54E-9D8B-AD7F06FE77A8}" type="presParOf" srcId="{6564C5E9-1595-624A-93AF-6AD41D06A4F7}" destId="{6824B304-8D35-7546-835D-37EF75EF130E}" srcOrd="7" destOrd="0" presId="urn:microsoft.com/office/officeart/2008/layout/LinedList"/>
    <dgm:cxn modelId="{9C61EBA2-C34D-4049-8F2F-50F833365412}" type="presParOf" srcId="{6824B304-8D35-7546-835D-37EF75EF130E}" destId="{C9B957BF-3762-C444-A889-9188DFC903DF}" srcOrd="0" destOrd="0" presId="urn:microsoft.com/office/officeart/2008/layout/LinedList"/>
    <dgm:cxn modelId="{DF079F42-9293-DC49-8D57-CD67858A0C3C}" type="presParOf" srcId="{6824B304-8D35-7546-835D-37EF75EF130E}" destId="{D251ECF4-3488-2542-8086-F83F675146E2}" srcOrd="1" destOrd="0" presId="urn:microsoft.com/office/officeart/2008/layout/LinedList"/>
    <dgm:cxn modelId="{8BCA8774-34E5-0443-9BFD-0C0EE85744CE}" type="presParOf" srcId="{D251ECF4-3488-2542-8086-F83F675146E2}" destId="{53DFB678-703B-1646-A2C9-814631074136}" srcOrd="0" destOrd="0" presId="urn:microsoft.com/office/officeart/2008/layout/LinedList"/>
    <dgm:cxn modelId="{897FA970-6784-9C4D-89E1-C4F3446CD18F}" type="presParOf" srcId="{D251ECF4-3488-2542-8086-F83F675146E2}" destId="{C9124C8C-8A51-3E49-8F20-C1A448FD817F}" srcOrd="1" destOrd="0" presId="urn:microsoft.com/office/officeart/2008/layout/LinedList"/>
    <dgm:cxn modelId="{01FD9C25-9318-4A47-8FCF-70BB794A28E5}" type="presParOf" srcId="{C9124C8C-8A51-3E49-8F20-C1A448FD817F}" destId="{5B977E52-1DC2-D846-AA85-F463E40EE7D6}" srcOrd="0" destOrd="0" presId="urn:microsoft.com/office/officeart/2008/layout/LinedList"/>
    <dgm:cxn modelId="{7A2AF9E0-E5C6-E64B-8E9E-E2D2A84C6456}" type="presParOf" srcId="{C9124C8C-8A51-3E49-8F20-C1A448FD817F}" destId="{B09F43E3-E283-364B-BDDC-AEA3B436FB56}" srcOrd="1" destOrd="0" presId="urn:microsoft.com/office/officeart/2008/layout/LinedList"/>
    <dgm:cxn modelId="{E66D9ACF-D587-D743-9756-BBCAD7F00FC5}" type="presParOf" srcId="{C9124C8C-8A51-3E49-8F20-C1A448FD817F}" destId="{78FAB02E-902A-0246-8841-E18990A6BDCD}" srcOrd="2" destOrd="0" presId="urn:microsoft.com/office/officeart/2008/layout/LinedList"/>
    <dgm:cxn modelId="{366B00D7-7FB9-634F-ADBF-4663F91C9C1D}" type="presParOf" srcId="{D251ECF4-3488-2542-8086-F83F675146E2}" destId="{2A380769-BA5B-F344-93A6-E05188F7C102}" srcOrd="2" destOrd="0" presId="urn:microsoft.com/office/officeart/2008/layout/LinedList"/>
    <dgm:cxn modelId="{3368227B-84D3-AC4F-8180-3F1F9F735031}" type="presParOf" srcId="{D251ECF4-3488-2542-8086-F83F675146E2}" destId="{1666CBCE-44EA-144B-B2DC-553B1D1FA875}" srcOrd="3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755EE8-1C27-4251-AFB2-7F36F731A0BB}" type="doc">
      <dgm:prSet loTypeId="urn:microsoft.com/office/officeart/2005/8/layout/cycle3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22B0AAF-6BFC-48A4-8E1A-0FD30C58C27E}">
      <dgm:prSet phldrT="[Text]"/>
      <dgm:spPr/>
      <dgm:t>
        <a:bodyPr/>
        <a:lstStyle/>
        <a:p>
          <a:r>
            <a:rPr lang="en-US" dirty="0"/>
            <a:t>Increased Arousal/Stress Response</a:t>
          </a:r>
        </a:p>
      </dgm:t>
    </dgm:pt>
    <dgm:pt modelId="{4FF1269D-6153-47F7-A62C-EC6BE2C8E942}" type="parTrans" cxnId="{6872BF59-5DAE-41E5-9C9F-1454FD6106AE}">
      <dgm:prSet/>
      <dgm:spPr/>
      <dgm:t>
        <a:bodyPr/>
        <a:lstStyle/>
        <a:p>
          <a:endParaRPr lang="en-US"/>
        </a:p>
      </dgm:t>
    </dgm:pt>
    <dgm:pt modelId="{61507693-6C64-4FB8-BC2F-9271ADC798DD}" type="sibTrans" cxnId="{6872BF59-5DAE-41E5-9C9F-1454FD6106AE}">
      <dgm:prSet/>
      <dgm:spPr/>
      <dgm:t>
        <a:bodyPr/>
        <a:lstStyle/>
        <a:p>
          <a:endParaRPr lang="en-US"/>
        </a:p>
      </dgm:t>
    </dgm:pt>
    <dgm:pt modelId="{D58BF279-2521-4785-A3F6-990F0A9F9A1F}">
      <dgm:prSet phldrT="[Text]"/>
      <dgm:spPr/>
      <dgm:t>
        <a:bodyPr/>
        <a:lstStyle/>
        <a:p>
          <a:r>
            <a:rPr lang="en-US" dirty="0"/>
            <a:t>Skills Deficit/Unmet Needs</a:t>
          </a:r>
        </a:p>
      </dgm:t>
    </dgm:pt>
    <dgm:pt modelId="{672037DF-36D2-43DA-BDC8-CBEE376552C3}" type="parTrans" cxnId="{4131DAA3-6A76-40C9-B503-8913CE02B385}">
      <dgm:prSet/>
      <dgm:spPr/>
      <dgm:t>
        <a:bodyPr/>
        <a:lstStyle/>
        <a:p>
          <a:endParaRPr lang="en-US"/>
        </a:p>
      </dgm:t>
    </dgm:pt>
    <dgm:pt modelId="{EC961473-43C3-4DF2-8EEC-FF0AB1DEC65A}" type="sibTrans" cxnId="{4131DAA3-6A76-40C9-B503-8913CE02B385}">
      <dgm:prSet/>
      <dgm:spPr/>
      <dgm:t>
        <a:bodyPr/>
        <a:lstStyle/>
        <a:p>
          <a:endParaRPr lang="en-US"/>
        </a:p>
      </dgm:t>
    </dgm:pt>
    <dgm:pt modelId="{F0DEE4E0-72BB-44A4-A486-329B6CF06DC8}">
      <dgm:prSet phldrT="[Text]"/>
      <dgm:spPr/>
      <dgm:t>
        <a:bodyPr/>
        <a:lstStyle/>
        <a:p>
          <a:r>
            <a:rPr lang="en-US" dirty="0"/>
            <a:t>Challenging/Explosive Behavior</a:t>
          </a:r>
        </a:p>
      </dgm:t>
    </dgm:pt>
    <dgm:pt modelId="{753D1D41-1E2D-4E30-B5CD-11031226B270}" type="parTrans" cxnId="{83BF4119-EC49-4259-940B-AA083D746D52}">
      <dgm:prSet/>
      <dgm:spPr/>
      <dgm:t>
        <a:bodyPr/>
        <a:lstStyle/>
        <a:p>
          <a:endParaRPr lang="en-US"/>
        </a:p>
      </dgm:t>
    </dgm:pt>
    <dgm:pt modelId="{567A4575-1EA4-461A-9CEE-C62A3EBC19FD}" type="sibTrans" cxnId="{83BF4119-EC49-4259-940B-AA083D746D52}">
      <dgm:prSet/>
      <dgm:spPr/>
      <dgm:t>
        <a:bodyPr/>
        <a:lstStyle/>
        <a:p>
          <a:endParaRPr lang="en-US"/>
        </a:p>
      </dgm:t>
    </dgm:pt>
    <dgm:pt modelId="{A3AA2139-14EF-4FF7-8776-E2DB123F7303}">
      <dgm:prSet phldrT="[Text]"/>
      <dgm:spPr/>
      <dgm:t>
        <a:bodyPr/>
        <a:lstStyle/>
        <a:p>
          <a:r>
            <a:rPr lang="en-US" dirty="0"/>
            <a:t>Consequence Focused/Harsh Discipline</a:t>
          </a:r>
        </a:p>
      </dgm:t>
    </dgm:pt>
    <dgm:pt modelId="{4799C4C0-530A-4AAA-B8F4-E433451B9E2A}" type="parTrans" cxnId="{F4AAC539-FE4F-44C4-9690-4F3A56E07631}">
      <dgm:prSet/>
      <dgm:spPr/>
      <dgm:t>
        <a:bodyPr/>
        <a:lstStyle/>
        <a:p>
          <a:endParaRPr lang="en-US"/>
        </a:p>
      </dgm:t>
    </dgm:pt>
    <dgm:pt modelId="{B38F356B-9821-4CAD-8114-62E5EC17DE21}" type="sibTrans" cxnId="{F4AAC539-FE4F-44C4-9690-4F3A56E07631}">
      <dgm:prSet/>
      <dgm:spPr/>
      <dgm:t>
        <a:bodyPr/>
        <a:lstStyle/>
        <a:p>
          <a:endParaRPr lang="en-US"/>
        </a:p>
      </dgm:t>
    </dgm:pt>
    <dgm:pt modelId="{01B89D9C-D76F-4CEB-AF50-387957570835}" type="pres">
      <dgm:prSet presAssocID="{7A755EE8-1C27-4251-AFB2-7F36F731A0BB}" presName="Name0" presStyleCnt="0">
        <dgm:presLayoutVars>
          <dgm:dir/>
          <dgm:resizeHandles val="exact"/>
        </dgm:presLayoutVars>
      </dgm:prSet>
      <dgm:spPr/>
    </dgm:pt>
    <dgm:pt modelId="{09B1D65F-D6B0-437C-A840-0CA6C0485EDC}" type="pres">
      <dgm:prSet presAssocID="{7A755EE8-1C27-4251-AFB2-7F36F731A0BB}" presName="cycle" presStyleCnt="0"/>
      <dgm:spPr/>
    </dgm:pt>
    <dgm:pt modelId="{6C17CC9D-7F84-4DF6-ABDA-BCD29CC07BB6}" type="pres">
      <dgm:prSet presAssocID="{C22B0AAF-6BFC-48A4-8E1A-0FD30C58C27E}" presName="nodeFirstNode" presStyleLbl="node1" presStyleIdx="0" presStyleCnt="4">
        <dgm:presLayoutVars>
          <dgm:bulletEnabled val="1"/>
        </dgm:presLayoutVars>
      </dgm:prSet>
      <dgm:spPr/>
    </dgm:pt>
    <dgm:pt modelId="{0D5DC95D-4066-454F-AD78-8DB13BAB6899}" type="pres">
      <dgm:prSet presAssocID="{61507693-6C64-4FB8-BC2F-9271ADC798DD}" presName="sibTransFirstNode" presStyleLbl="bgShp" presStyleIdx="0" presStyleCnt="1"/>
      <dgm:spPr/>
    </dgm:pt>
    <dgm:pt modelId="{D73A557D-C134-4A7E-993D-2B9EF6CE15FA}" type="pres">
      <dgm:prSet presAssocID="{D58BF279-2521-4785-A3F6-990F0A9F9A1F}" presName="nodeFollowingNodes" presStyleLbl="node1" presStyleIdx="1" presStyleCnt="4">
        <dgm:presLayoutVars>
          <dgm:bulletEnabled val="1"/>
        </dgm:presLayoutVars>
      </dgm:prSet>
      <dgm:spPr/>
    </dgm:pt>
    <dgm:pt modelId="{09522A64-D442-44D6-BB3A-4FC59677A937}" type="pres">
      <dgm:prSet presAssocID="{F0DEE4E0-72BB-44A4-A486-329B6CF06DC8}" presName="nodeFollowingNodes" presStyleLbl="node1" presStyleIdx="2" presStyleCnt="4">
        <dgm:presLayoutVars>
          <dgm:bulletEnabled val="1"/>
        </dgm:presLayoutVars>
      </dgm:prSet>
      <dgm:spPr/>
    </dgm:pt>
    <dgm:pt modelId="{B88C8A09-CCEE-4E97-B7E3-70D62C3094D3}" type="pres">
      <dgm:prSet presAssocID="{A3AA2139-14EF-4FF7-8776-E2DB123F7303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83BF4119-EC49-4259-940B-AA083D746D52}" srcId="{7A755EE8-1C27-4251-AFB2-7F36F731A0BB}" destId="{F0DEE4E0-72BB-44A4-A486-329B6CF06DC8}" srcOrd="2" destOrd="0" parTransId="{753D1D41-1E2D-4E30-B5CD-11031226B270}" sibTransId="{567A4575-1EA4-461A-9CEE-C62A3EBC19FD}"/>
    <dgm:cxn modelId="{F4AAC539-FE4F-44C4-9690-4F3A56E07631}" srcId="{7A755EE8-1C27-4251-AFB2-7F36F731A0BB}" destId="{A3AA2139-14EF-4FF7-8776-E2DB123F7303}" srcOrd="3" destOrd="0" parTransId="{4799C4C0-530A-4AAA-B8F4-E433451B9E2A}" sibTransId="{B38F356B-9821-4CAD-8114-62E5EC17DE21}"/>
    <dgm:cxn modelId="{6872BF59-5DAE-41E5-9C9F-1454FD6106AE}" srcId="{7A755EE8-1C27-4251-AFB2-7F36F731A0BB}" destId="{C22B0AAF-6BFC-48A4-8E1A-0FD30C58C27E}" srcOrd="0" destOrd="0" parTransId="{4FF1269D-6153-47F7-A62C-EC6BE2C8E942}" sibTransId="{61507693-6C64-4FB8-BC2F-9271ADC798DD}"/>
    <dgm:cxn modelId="{4131DAA3-6A76-40C9-B503-8913CE02B385}" srcId="{7A755EE8-1C27-4251-AFB2-7F36F731A0BB}" destId="{D58BF279-2521-4785-A3F6-990F0A9F9A1F}" srcOrd="1" destOrd="0" parTransId="{672037DF-36D2-43DA-BDC8-CBEE376552C3}" sibTransId="{EC961473-43C3-4DF2-8EEC-FF0AB1DEC65A}"/>
    <dgm:cxn modelId="{3CB716A5-6776-4CDD-B6AC-40FEF51753FA}" type="presOf" srcId="{7A755EE8-1C27-4251-AFB2-7F36F731A0BB}" destId="{01B89D9C-D76F-4CEB-AF50-387957570835}" srcOrd="0" destOrd="0" presId="urn:microsoft.com/office/officeart/2005/8/layout/cycle3"/>
    <dgm:cxn modelId="{D86F81B0-18B1-48A6-87BF-696E8619E54A}" type="presOf" srcId="{F0DEE4E0-72BB-44A4-A486-329B6CF06DC8}" destId="{09522A64-D442-44D6-BB3A-4FC59677A937}" srcOrd="0" destOrd="0" presId="urn:microsoft.com/office/officeart/2005/8/layout/cycle3"/>
    <dgm:cxn modelId="{4D621CB8-03A8-4B80-9252-26B8F89AFECC}" type="presOf" srcId="{C22B0AAF-6BFC-48A4-8E1A-0FD30C58C27E}" destId="{6C17CC9D-7F84-4DF6-ABDA-BCD29CC07BB6}" srcOrd="0" destOrd="0" presId="urn:microsoft.com/office/officeart/2005/8/layout/cycle3"/>
    <dgm:cxn modelId="{BC5963C1-ECE6-41AA-9A16-A60D9ADCF201}" type="presOf" srcId="{A3AA2139-14EF-4FF7-8776-E2DB123F7303}" destId="{B88C8A09-CCEE-4E97-B7E3-70D62C3094D3}" srcOrd="0" destOrd="0" presId="urn:microsoft.com/office/officeart/2005/8/layout/cycle3"/>
    <dgm:cxn modelId="{1A1C71CB-8006-47FD-B094-005D9C30F5F4}" type="presOf" srcId="{D58BF279-2521-4785-A3F6-990F0A9F9A1F}" destId="{D73A557D-C134-4A7E-993D-2B9EF6CE15FA}" srcOrd="0" destOrd="0" presId="urn:microsoft.com/office/officeart/2005/8/layout/cycle3"/>
    <dgm:cxn modelId="{D6983DD6-855B-4AC2-8378-55D248088302}" type="presOf" srcId="{61507693-6C64-4FB8-BC2F-9271ADC798DD}" destId="{0D5DC95D-4066-454F-AD78-8DB13BAB6899}" srcOrd="0" destOrd="0" presId="urn:microsoft.com/office/officeart/2005/8/layout/cycle3"/>
    <dgm:cxn modelId="{0EEFABC9-AD35-4838-AF16-5A50E86E9A09}" type="presParOf" srcId="{01B89D9C-D76F-4CEB-AF50-387957570835}" destId="{09B1D65F-D6B0-437C-A840-0CA6C0485EDC}" srcOrd="0" destOrd="0" presId="urn:microsoft.com/office/officeart/2005/8/layout/cycle3"/>
    <dgm:cxn modelId="{2DDBF7DB-ACCF-4C9E-877A-DE1E8E623F83}" type="presParOf" srcId="{09B1D65F-D6B0-437C-A840-0CA6C0485EDC}" destId="{6C17CC9D-7F84-4DF6-ABDA-BCD29CC07BB6}" srcOrd="0" destOrd="0" presId="urn:microsoft.com/office/officeart/2005/8/layout/cycle3"/>
    <dgm:cxn modelId="{EC5C3EC6-E042-4C09-A727-E8A850A7E665}" type="presParOf" srcId="{09B1D65F-D6B0-437C-A840-0CA6C0485EDC}" destId="{0D5DC95D-4066-454F-AD78-8DB13BAB6899}" srcOrd="1" destOrd="0" presId="urn:microsoft.com/office/officeart/2005/8/layout/cycle3"/>
    <dgm:cxn modelId="{D604AE4C-CD58-499A-9A67-4135B5342459}" type="presParOf" srcId="{09B1D65F-D6B0-437C-A840-0CA6C0485EDC}" destId="{D73A557D-C134-4A7E-993D-2B9EF6CE15FA}" srcOrd="2" destOrd="0" presId="urn:microsoft.com/office/officeart/2005/8/layout/cycle3"/>
    <dgm:cxn modelId="{A45058E2-52D4-48B1-859F-24DEE838032F}" type="presParOf" srcId="{09B1D65F-D6B0-437C-A840-0CA6C0485EDC}" destId="{09522A64-D442-44D6-BB3A-4FC59677A937}" srcOrd="3" destOrd="0" presId="urn:microsoft.com/office/officeart/2005/8/layout/cycle3"/>
    <dgm:cxn modelId="{4433F446-5719-4043-AED0-FF90C5F845A3}" type="presParOf" srcId="{09B1D65F-D6B0-437C-A840-0CA6C0485EDC}" destId="{B88C8A09-CCEE-4E97-B7E3-70D62C3094D3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A7698-FAF1-9341-A1FC-ED13A8E7C58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79ABC-4458-134D-8407-3B550EE07267}">
      <dsp:nvSpPr>
        <dsp:cNvPr id="0" name=""/>
        <dsp:cNvSpPr/>
      </dsp:nvSpPr>
      <dsp:spPr>
        <a:xfrm>
          <a:off x="0" y="0"/>
          <a:ext cx="2103120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TRAUMA</a:t>
          </a:r>
        </a:p>
      </dsp:txBody>
      <dsp:txXfrm>
        <a:off x="0" y="0"/>
        <a:ext cx="2103120" cy="969168"/>
      </dsp:txXfrm>
    </dsp:sp>
    <dsp:sp modelId="{4B7883FE-9BF1-834B-9E55-433D1207CAF9}">
      <dsp:nvSpPr>
        <dsp:cNvPr id="0" name=""/>
        <dsp:cNvSpPr/>
      </dsp:nvSpPr>
      <dsp:spPr>
        <a:xfrm>
          <a:off x="2260854" y="44010"/>
          <a:ext cx="8254746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Results from failure of connection; Healing is built on RESTORATION</a:t>
          </a:r>
        </a:p>
      </dsp:txBody>
      <dsp:txXfrm>
        <a:off x="2260854" y="44010"/>
        <a:ext cx="8254746" cy="880202"/>
      </dsp:txXfrm>
    </dsp:sp>
    <dsp:sp modelId="{F855322D-A55D-8B49-879F-C673DBB2B4C9}">
      <dsp:nvSpPr>
        <dsp:cNvPr id="0" name=""/>
        <dsp:cNvSpPr/>
      </dsp:nvSpPr>
      <dsp:spPr>
        <a:xfrm>
          <a:off x="2103120" y="92421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45911-31B5-374B-964F-E521B7F4A98B}">
      <dsp:nvSpPr>
        <dsp:cNvPr id="0" name=""/>
        <dsp:cNvSpPr/>
      </dsp:nvSpPr>
      <dsp:spPr>
        <a:xfrm>
          <a:off x="0" y="969168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5104"/>
                <a:satOff val="5260"/>
                <a:lumOff val="49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104"/>
                <a:satOff val="5260"/>
                <a:lumOff val="49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104"/>
                <a:satOff val="5260"/>
                <a:lumOff val="49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741AD6-DFD2-814C-A051-E841CC65A4EA}">
      <dsp:nvSpPr>
        <dsp:cNvPr id="0" name=""/>
        <dsp:cNvSpPr/>
      </dsp:nvSpPr>
      <dsp:spPr>
        <a:xfrm>
          <a:off x="0" y="969168"/>
          <a:ext cx="2103120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STRESS</a:t>
          </a:r>
        </a:p>
      </dsp:txBody>
      <dsp:txXfrm>
        <a:off x="0" y="969168"/>
        <a:ext cx="2103120" cy="969168"/>
      </dsp:txXfrm>
    </dsp:sp>
    <dsp:sp modelId="{040275F6-8CD8-B443-8E15-E2EA8C115BE0}">
      <dsp:nvSpPr>
        <dsp:cNvPr id="0" name=""/>
        <dsp:cNvSpPr/>
      </dsp:nvSpPr>
      <dsp:spPr>
        <a:xfrm>
          <a:off x="2260854" y="1013178"/>
          <a:ext cx="8254746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accent2"/>
              </a:solidFill>
              <a:latin typeface="+mn-lt"/>
              <a:cs typeface="Gill Sans Light" panose="020B0302020104020203" pitchFamily="34" charset="-79"/>
            </a:rPr>
            <a:t>Necessity for Managing Stress and Building RESILIENCE</a:t>
          </a:r>
          <a:endParaRPr lang="en-US" sz="1800" b="1" i="0" kern="1200" dirty="0">
            <a:solidFill>
              <a:schemeClr val="accent2"/>
            </a:solidFill>
            <a:latin typeface="Gill Sans Nova" panose="020B0602020104020203" pitchFamily="34" charset="0"/>
            <a:cs typeface="Gill Sans SemiBold" panose="020B0502020104020203" pitchFamily="34" charset="-79"/>
          </a:endParaRPr>
        </a:p>
      </dsp:txBody>
      <dsp:txXfrm>
        <a:off x="2260854" y="1013178"/>
        <a:ext cx="8254746" cy="880202"/>
      </dsp:txXfrm>
    </dsp:sp>
    <dsp:sp modelId="{1103FC42-5419-864B-A44F-32D393A0563C}">
      <dsp:nvSpPr>
        <dsp:cNvPr id="0" name=""/>
        <dsp:cNvSpPr/>
      </dsp:nvSpPr>
      <dsp:spPr>
        <a:xfrm>
          <a:off x="2103120" y="189338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AAE1-E9CA-2F45-BA18-8E6050569C72}">
      <dsp:nvSpPr>
        <dsp:cNvPr id="0" name=""/>
        <dsp:cNvSpPr/>
      </dsp:nvSpPr>
      <dsp:spPr>
        <a:xfrm>
          <a:off x="0" y="1938337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10208"/>
                <a:satOff val="10521"/>
                <a:lumOff val="987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0208"/>
                <a:satOff val="10521"/>
                <a:lumOff val="987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0208"/>
                <a:satOff val="10521"/>
                <a:lumOff val="987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C6F6CB-CEC3-A749-930B-00502DB5A1B0}">
      <dsp:nvSpPr>
        <dsp:cNvPr id="0" name=""/>
        <dsp:cNvSpPr/>
      </dsp:nvSpPr>
      <dsp:spPr>
        <a:xfrm>
          <a:off x="0" y="1938337"/>
          <a:ext cx="2103120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SELF-REGULATION</a:t>
          </a:r>
        </a:p>
      </dsp:txBody>
      <dsp:txXfrm>
        <a:off x="0" y="1938337"/>
        <a:ext cx="2103120" cy="969168"/>
      </dsp:txXfrm>
    </dsp:sp>
    <dsp:sp modelId="{DAF6D365-7021-E74E-8AD3-AB3AC6A0D057}">
      <dsp:nvSpPr>
        <dsp:cNvPr id="0" name=""/>
        <dsp:cNvSpPr/>
      </dsp:nvSpPr>
      <dsp:spPr>
        <a:xfrm>
          <a:off x="2260854" y="1982347"/>
          <a:ext cx="8254746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To regulate we must first, CO-REGULATE</a:t>
          </a:r>
        </a:p>
      </dsp:txBody>
      <dsp:txXfrm>
        <a:off x="2260854" y="1982347"/>
        <a:ext cx="8254746" cy="880202"/>
      </dsp:txXfrm>
    </dsp:sp>
    <dsp:sp modelId="{9071E8DC-DDBE-CD4E-9B99-FF7E5F21CEFF}">
      <dsp:nvSpPr>
        <dsp:cNvPr id="0" name=""/>
        <dsp:cNvSpPr/>
      </dsp:nvSpPr>
      <dsp:spPr>
        <a:xfrm>
          <a:off x="2103120" y="286254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0B052C-8895-B64E-8F55-A22B06C26711}">
      <dsp:nvSpPr>
        <dsp:cNvPr id="0" name=""/>
        <dsp:cNvSpPr/>
      </dsp:nvSpPr>
      <dsp:spPr>
        <a:xfrm>
          <a:off x="0" y="2907506"/>
          <a:ext cx="10515600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15311"/>
                <a:satOff val="15781"/>
                <a:lumOff val="148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5311"/>
                <a:satOff val="15781"/>
                <a:lumOff val="148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5311"/>
                <a:satOff val="15781"/>
                <a:lumOff val="148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B957BF-3762-C444-A889-9188DFC903DF}">
      <dsp:nvSpPr>
        <dsp:cNvPr id="0" name=""/>
        <dsp:cNvSpPr/>
      </dsp:nvSpPr>
      <dsp:spPr>
        <a:xfrm>
          <a:off x="0" y="2907506"/>
          <a:ext cx="2103120" cy="969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Gill Sans Nova" panose="020B0602020104020203" pitchFamily="34" charset="0"/>
              <a:cs typeface="Gill Sans SemiBold" panose="020B0502020104020203" pitchFamily="34" charset="-79"/>
            </a:rPr>
            <a:t>OUTCOMES</a:t>
          </a:r>
        </a:p>
      </dsp:txBody>
      <dsp:txXfrm>
        <a:off x="0" y="2907506"/>
        <a:ext cx="2103120" cy="969168"/>
      </dsp:txXfrm>
    </dsp:sp>
    <dsp:sp modelId="{B09F43E3-E283-364B-BDDC-AEA3B436FB56}">
      <dsp:nvSpPr>
        <dsp:cNvPr id="0" name=""/>
        <dsp:cNvSpPr/>
      </dsp:nvSpPr>
      <dsp:spPr>
        <a:xfrm>
          <a:off x="2260854" y="2951516"/>
          <a:ext cx="8254746" cy="880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solidFill>
                <a:schemeClr val="accent2"/>
              </a:solidFill>
              <a:latin typeface="Gill Sans Nova" panose="020B0602020104020203" pitchFamily="34" charset="0"/>
              <a:cs typeface="Gill Sans SemiBold" panose="020B0502020104020203" pitchFamily="34" charset="-79"/>
            </a:rPr>
            <a:t>Healthy Therapeutic Relationships Predict LONG-TERM OUTCOMES</a:t>
          </a:r>
        </a:p>
      </dsp:txBody>
      <dsp:txXfrm>
        <a:off x="2260854" y="2951516"/>
        <a:ext cx="8254746" cy="880202"/>
      </dsp:txXfrm>
    </dsp:sp>
    <dsp:sp modelId="{2A380769-BA5B-F344-93A6-E05188F7C102}">
      <dsp:nvSpPr>
        <dsp:cNvPr id="0" name=""/>
        <dsp:cNvSpPr/>
      </dsp:nvSpPr>
      <dsp:spPr>
        <a:xfrm>
          <a:off x="2103120" y="383171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DC95D-4066-454F-AD78-8DB13BAB6899}">
      <dsp:nvSpPr>
        <dsp:cNvPr id="0" name=""/>
        <dsp:cNvSpPr/>
      </dsp:nvSpPr>
      <dsp:spPr>
        <a:xfrm>
          <a:off x="1253976" y="-91885"/>
          <a:ext cx="4299246" cy="4299246"/>
        </a:xfrm>
        <a:prstGeom prst="circularArrow">
          <a:avLst>
            <a:gd name="adj1" fmla="val 4668"/>
            <a:gd name="adj2" fmla="val 272909"/>
            <a:gd name="adj3" fmla="val 12950900"/>
            <a:gd name="adj4" fmla="val 17949879"/>
            <a:gd name="adj5" fmla="val 4847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C17CC9D-7F84-4DF6-ABDA-BCD29CC07BB6}">
      <dsp:nvSpPr>
        <dsp:cNvPr id="0" name=""/>
        <dsp:cNvSpPr/>
      </dsp:nvSpPr>
      <dsp:spPr>
        <a:xfrm>
          <a:off x="2015901" y="937"/>
          <a:ext cx="2775396" cy="138769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Increased Arousal/Stress Response</a:t>
          </a:r>
        </a:p>
      </dsp:txBody>
      <dsp:txXfrm>
        <a:off x="2083643" y="68679"/>
        <a:ext cx="2639912" cy="1252214"/>
      </dsp:txXfrm>
    </dsp:sp>
    <dsp:sp modelId="{D73A557D-C134-4A7E-993D-2B9EF6CE15FA}">
      <dsp:nvSpPr>
        <dsp:cNvPr id="0" name=""/>
        <dsp:cNvSpPr/>
      </dsp:nvSpPr>
      <dsp:spPr>
        <a:xfrm>
          <a:off x="3559616" y="1544652"/>
          <a:ext cx="2775396" cy="1387698"/>
        </a:xfrm>
        <a:prstGeom prst="roundRect">
          <a:avLst/>
        </a:prstGeom>
        <a:gradFill rotWithShape="0">
          <a:gsLst>
            <a:gs pos="0">
              <a:schemeClr val="accent4">
                <a:hueOff val="2875883"/>
                <a:satOff val="-7443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75883"/>
                <a:satOff val="-7443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75883"/>
                <a:satOff val="-7443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Skills Deficit/Unmet Needs</a:t>
          </a:r>
        </a:p>
      </dsp:txBody>
      <dsp:txXfrm>
        <a:off x="3627358" y="1612394"/>
        <a:ext cx="2639912" cy="1252214"/>
      </dsp:txXfrm>
    </dsp:sp>
    <dsp:sp modelId="{09522A64-D442-44D6-BB3A-4FC59677A937}">
      <dsp:nvSpPr>
        <dsp:cNvPr id="0" name=""/>
        <dsp:cNvSpPr/>
      </dsp:nvSpPr>
      <dsp:spPr>
        <a:xfrm>
          <a:off x="2015901" y="3088367"/>
          <a:ext cx="2775396" cy="1387698"/>
        </a:xfrm>
        <a:prstGeom prst="roundRect">
          <a:avLst/>
        </a:prstGeom>
        <a:gradFill rotWithShape="0">
          <a:gsLst>
            <a:gs pos="0">
              <a:schemeClr val="accent4">
                <a:hueOff val="5751767"/>
                <a:satOff val="-14886"/>
                <a:lumOff val="39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751767"/>
                <a:satOff val="-14886"/>
                <a:lumOff val="39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751767"/>
                <a:satOff val="-14886"/>
                <a:lumOff val="39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Challenging/Explosive Behavior</a:t>
          </a:r>
        </a:p>
      </dsp:txBody>
      <dsp:txXfrm>
        <a:off x="2083643" y="3156109"/>
        <a:ext cx="2639912" cy="1252214"/>
      </dsp:txXfrm>
    </dsp:sp>
    <dsp:sp modelId="{B88C8A09-CCEE-4E97-B7E3-70D62C3094D3}">
      <dsp:nvSpPr>
        <dsp:cNvPr id="0" name=""/>
        <dsp:cNvSpPr/>
      </dsp:nvSpPr>
      <dsp:spPr>
        <a:xfrm>
          <a:off x="472186" y="1544652"/>
          <a:ext cx="2775396" cy="1387698"/>
        </a:xfrm>
        <a:prstGeom prst="roundRect">
          <a:avLst/>
        </a:prstGeom>
        <a:gradFill rotWithShape="0">
          <a:gsLst>
            <a:gs pos="0">
              <a:schemeClr val="accent4">
                <a:hueOff val="8627650"/>
                <a:satOff val="-22329"/>
                <a:lumOff val="58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27650"/>
                <a:satOff val="-22329"/>
                <a:lumOff val="58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27650"/>
                <a:satOff val="-22329"/>
                <a:lumOff val="58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Consequence Focused/Harsh Discipline</a:t>
          </a:r>
        </a:p>
      </dsp:txBody>
      <dsp:txXfrm>
        <a:off x="539928" y="1612394"/>
        <a:ext cx="2639912" cy="1252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AE6F21-F9AA-B804-F44A-0E1CBE7D10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5F7C-3F93-522E-4DB1-E016D699CB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13024-4032-4B4F-8680-09D5E08EDB6E}" type="datetimeFigureOut">
              <a:rPr lang="en-US" smtClean="0"/>
              <a:t>1/29/2024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DB79D9-119F-07C7-DC8E-1956644EEE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B67CF1-7BD0-9ABA-036D-3A8479FC09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357A0-8177-46BC-BFCE-19D99E3453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478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E225E-43E0-7047-8ADB-DD9EBB41B4D0}" type="datetimeFigureOut">
              <a:rPr lang="en-US" noProof="0" smtClean="0"/>
              <a:t>1/29/2024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66290-4595-5745-A50F-D5EC13BAC604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366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No youth will ever be “good” all the time. This is not contingent on trauma or out of home placement.</a:t>
            </a:r>
          </a:p>
          <a:p>
            <a:pPr marL="228600" indent="-228600">
              <a:buAutoNum type="arabicPeriod"/>
            </a:pPr>
            <a:r>
              <a:rPr lang="en-US" dirty="0"/>
              <a:t>It is incumbent upon us as adults to managing our own “stuff”. Adolescents have a unique ability to trigger unresolved conflict in ourselves.</a:t>
            </a:r>
          </a:p>
          <a:p>
            <a:pPr marL="228600" indent="-228600">
              <a:buAutoNum type="arabicPeriod"/>
            </a:pPr>
            <a:r>
              <a:rPr lang="en-US" dirty="0"/>
              <a:t>We often romanticize our own childhoods and denigrate the younger generation.</a:t>
            </a:r>
          </a:p>
          <a:p>
            <a:pPr marL="228600" indent="-228600">
              <a:buAutoNum type="arabicPeriod"/>
            </a:pPr>
            <a:r>
              <a:rPr lang="en-US" dirty="0"/>
              <a:t>Each generation has “hallmarks” of their style. Going to school is substance. What they wear is style. (within reason)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61507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How can children safely attach when they have been removed from primary attachment figures?</a:t>
            </a:r>
          </a:p>
          <a:p>
            <a:pPr marL="228600" indent="-228600">
              <a:buAutoNum type="arabicPeriod"/>
            </a:pPr>
            <a:r>
              <a:rPr lang="en-US" dirty="0"/>
              <a:t>Trauma impacts the BODY and BRAIN DEVELOPMENT thus impacting sensory integration.</a:t>
            </a:r>
          </a:p>
          <a:p>
            <a:pPr marL="228600" indent="-228600">
              <a:buAutoNum type="arabicPeriod"/>
            </a:pPr>
            <a:r>
              <a:rPr lang="en-US" dirty="0"/>
              <a:t>Children are hardwired for getting needs met. Often maladaptive ways are modeled and children do not have the maturity to regulate on their own.</a:t>
            </a:r>
          </a:p>
          <a:p>
            <a:pPr marL="228600" indent="-228600">
              <a:buAutoNum type="arabicPeriod"/>
            </a:pPr>
            <a:r>
              <a:rPr lang="en-US" dirty="0"/>
              <a:t>Children do not have fully formed brains. When trauma is involved, we think in our braid stem and not in our executive functioning.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32560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66290-4595-5745-A50F-D5EC13BAC60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95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90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302178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29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627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1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58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1742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417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25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72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4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85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2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4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11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15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0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51" r:id="rId4"/>
    <p:sldLayoutId id="2147483659" r:id="rId5"/>
    <p:sldLayoutId id="2147483660" r:id="rId6"/>
    <p:sldLayoutId id="2147483664" r:id="rId7"/>
    <p:sldLayoutId id="2147483661" r:id="rId8"/>
    <p:sldLayoutId id="2147483662" r:id="rId9"/>
    <p:sldLayoutId id="2147483663" r:id="rId10"/>
    <p:sldLayoutId id="2147483654" r:id="rId11"/>
    <p:sldLayoutId id="2147483653" r:id="rId12"/>
    <p:sldLayoutId id="2147483667" r:id="rId13"/>
    <p:sldLayoutId id="2147483665" r:id="rId14"/>
    <p:sldLayoutId id="2147483666" r:id="rId15"/>
    <p:sldLayoutId id="2147483652" r:id="rId16"/>
    <p:sldLayoutId id="2147483655" r:id="rId17"/>
    <p:sldLayoutId id="2147483656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BB83-CA62-C813-5584-9F9C32557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626" y="388189"/>
            <a:ext cx="11568023" cy="2497348"/>
          </a:xfrm>
        </p:spPr>
        <p:txBody>
          <a:bodyPr/>
          <a:lstStyle/>
          <a:p>
            <a:r>
              <a:rPr lang="en-US" dirty="0"/>
              <a:t>Managing Dysregulated Youth</a:t>
            </a:r>
            <a:br>
              <a:rPr lang="en-US" dirty="0"/>
            </a:br>
            <a:r>
              <a:rPr lang="en-US" sz="2400" i="1" dirty="0"/>
              <a:t>Managing and Problem-Solving Through the Power of Relationship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0D2251-7AFE-1B36-778C-D116EDBB7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1558" y="5905291"/>
            <a:ext cx="9144000" cy="1655762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2"/>
                </a:solidFill>
              </a:rPr>
              <a:t>Emily M. Jones, LCSW</a:t>
            </a:r>
          </a:p>
          <a:p>
            <a:pPr algn="r"/>
            <a:r>
              <a:rPr lang="en-US" dirty="0">
                <a:solidFill>
                  <a:schemeClr val="bg2"/>
                </a:solidFill>
              </a:rPr>
              <a:t>January 23, 2024</a:t>
            </a:r>
          </a:p>
        </p:txBody>
      </p:sp>
    </p:spTree>
    <p:extLst>
      <p:ext uri="{BB962C8B-B14F-4D97-AF65-F5344CB8AC3E}">
        <p14:creationId xmlns:p14="http://schemas.microsoft.com/office/powerpoint/2010/main" val="41753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46573-4796-F37D-5E36-17AD5F03B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636" y="259588"/>
            <a:ext cx="11158728" cy="676656"/>
          </a:xfrm>
        </p:spPr>
        <p:txBody>
          <a:bodyPr/>
          <a:lstStyle/>
          <a:p>
            <a:r>
              <a:rPr lang="en-US" dirty="0"/>
              <a:t>Dr. Perry’s Sequence of Engagement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94359-AD79-28BC-A79C-05731D1D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C077-0239-F477-0BB7-F8F5A895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D03F9-C293-0F81-8439-EFD5C09E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02DB4BF-01BC-4774-D39F-E1EEB0D6EF2B}"/>
              </a:ext>
            </a:extLst>
          </p:cNvPr>
          <p:cNvSpPr/>
          <p:nvPr/>
        </p:nvSpPr>
        <p:spPr>
          <a:xfrm flipV="1">
            <a:off x="5245100" y="1035050"/>
            <a:ext cx="6770116" cy="574065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4E9614-C8EE-5885-D886-B7717FA2A804}"/>
              </a:ext>
            </a:extLst>
          </p:cNvPr>
          <p:cNvCxnSpPr>
            <a:cxnSpLocks/>
          </p:cNvCxnSpPr>
          <p:nvPr/>
        </p:nvCxnSpPr>
        <p:spPr>
          <a:xfrm>
            <a:off x="6049264" y="2425700"/>
            <a:ext cx="51521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9F522B-F22C-C878-CFAA-88BB61DF7E92}"/>
              </a:ext>
            </a:extLst>
          </p:cNvPr>
          <p:cNvCxnSpPr>
            <a:cxnSpLocks/>
          </p:cNvCxnSpPr>
          <p:nvPr/>
        </p:nvCxnSpPr>
        <p:spPr>
          <a:xfrm>
            <a:off x="6798564" y="3695700"/>
            <a:ext cx="365353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6B9A9D-DE85-DF94-9CE9-00A093C9143B}"/>
              </a:ext>
            </a:extLst>
          </p:cNvPr>
          <p:cNvCxnSpPr>
            <a:cxnSpLocks/>
          </p:cNvCxnSpPr>
          <p:nvPr/>
        </p:nvCxnSpPr>
        <p:spPr>
          <a:xfrm>
            <a:off x="7556500" y="4978400"/>
            <a:ext cx="21463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AD6FB81-A31B-2A45-51C5-D245BB8DD029}"/>
              </a:ext>
            </a:extLst>
          </p:cNvPr>
          <p:cNvSpPr txBox="1"/>
          <p:nvPr/>
        </p:nvSpPr>
        <p:spPr>
          <a:xfrm>
            <a:off x="7958322" y="532305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BRAINSTEM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88EA46-AC12-A569-20F2-BBF410663B6D}"/>
              </a:ext>
            </a:extLst>
          </p:cNvPr>
          <p:cNvSpPr txBox="1"/>
          <p:nvPr/>
        </p:nvSpPr>
        <p:spPr>
          <a:xfrm>
            <a:off x="7700944" y="4075922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DIENCEPHALON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1C86CD-1CDA-05F1-2FA5-BBE59D79D3CE}"/>
              </a:ext>
            </a:extLst>
          </p:cNvPr>
          <p:cNvSpPr txBox="1"/>
          <p:nvPr/>
        </p:nvSpPr>
        <p:spPr>
          <a:xfrm>
            <a:off x="8203581" y="2792968"/>
            <a:ext cx="843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LIMBIC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56D406-466F-C653-419A-E76545A5DB56}"/>
              </a:ext>
            </a:extLst>
          </p:cNvPr>
          <p:cNvSpPr txBox="1"/>
          <p:nvPr/>
        </p:nvSpPr>
        <p:spPr>
          <a:xfrm>
            <a:off x="8101726" y="1510269"/>
            <a:ext cx="1047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CORTEX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B07351-F4F5-2858-3ED0-16C0CA0DD81B}"/>
              </a:ext>
            </a:extLst>
          </p:cNvPr>
          <p:cNvSpPr txBox="1"/>
          <p:nvPr/>
        </p:nvSpPr>
        <p:spPr>
          <a:xfrm>
            <a:off x="176784" y="4682963"/>
            <a:ext cx="420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Establish REGULATION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3484C0F-F968-45D8-5E43-FF25EE7C8772}"/>
              </a:ext>
            </a:extLst>
          </p:cNvPr>
          <p:cNvCxnSpPr/>
          <p:nvPr/>
        </p:nvCxnSpPr>
        <p:spPr>
          <a:xfrm flipV="1">
            <a:off x="4191000" y="4445254"/>
            <a:ext cx="2717800" cy="530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057BB79-201C-E5A6-9294-84647A3F6320}"/>
              </a:ext>
            </a:extLst>
          </p:cNvPr>
          <p:cNvCxnSpPr>
            <a:cxnSpLocks/>
          </p:cNvCxnSpPr>
          <p:nvPr/>
        </p:nvCxnSpPr>
        <p:spPr>
          <a:xfrm>
            <a:off x="4177792" y="4975350"/>
            <a:ext cx="3523152" cy="530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529B6FC-8093-0021-C046-1BA9637F0DFA}"/>
              </a:ext>
            </a:extLst>
          </p:cNvPr>
          <p:cNvSpPr txBox="1"/>
          <p:nvPr/>
        </p:nvSpPr>
        <p:spPr>
          <a:xfrm>
            <a:off x="176784" y="2869912"/>
            <a:ext cx="420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Establish RELATION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6AA18F2-23EB-5D2F-FAA1-36048F5FCF7A}"/>
              </a:ext>
            </a:extLst>
          </p:cNvPr>
          <p:cNvCxnSpPr>
            <a:cxnSpLocks/>
          </p:cNvCxnSpPr>
          <p:nvPr/>
        </p:nvCxnSpPr>
        <p:spPr>
          <a:xfrm flipV="1">
            <a:off x="3594100" y="3143681"/>
            <a:ext cx="2673041" cy="18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535D6A5-C228-C52D-13EE-F4DE1E0FF138}"/>
              </a:ext>
            </a:extLst>
          </p:cNvPr>
          <p:cNvSpPr txBox="1"/>
          <p:nvPr/>
        </p:nvSpPr>
        <p:spPr>
          <a:xfrm>
            <a:off x="197190" y="1610690"/>
            <a:ext cx="420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Establish REASON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1F2FE8-ACB9-F2AE-7F49-DAA8728AD9EB}"/>
              </a:ext>
            </a:extLst>
          </p:cNvPr>
          <p:cNvCxnSpPr>
            <a:cxnSpLocks/>
          </p:cNvCxnSpPr>
          <p:nvPr/>
        </p:nvCxnSpPr>
        <p:spPr>
          <a:xfrm flipV="1">
            <a:off x="3273017" y="1806288"/>
            <a:ext cx="2276883" cy="448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3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1E28EF-18EC-D73F-B908-6AC817C4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078480"/>
            <a:ext cx="5135880" cy="177355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Leveraging </a:t>
            </a:r>
            <a:r>
              <a:rPr lang="en-US" i="1" dirty="0">
                <a:solidFill>
                  <a:schemeClr val="bg2"/>
                </a:solidFill>
              </a:rPr>
              <a:t>Relationship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CFCC-CF6B-41A4-6402-6B8FCCF3A09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4300"/>
            <a:ext cx="987425" cy="311150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25AFF-CBD9-B259-04E2-B6FE746374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222375" y="6546850"/>
            <a:ext cx="3438525" cy="311150"/>
          </a:xfrm>
        </p:spPr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E399A-1DC7-1483-454F-B122CF5C5A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/>
          <a:lstStyle/>
          <a:p>
            <a:fld id="{58FB4751-880F-D840-AAA9-3A15815CC9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62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645BD6E-D504-0AAE-E7AB-615D9958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Relationship Important?</a:t>
            </a:r>
          </a:p>
        </p:txBody>
      </p:sp>
      <p:graphicFrame>
        <p:nvGraphicFramePr>
          <p:cNvPr id="14" name="Content Placeholder 3" descr="Timeline Placeholder ">
            <a:extLst>
              <a:ext uri="{FF2B5EF4-FFF2-40B4-BE49-F238E27FC236}">
                <a16:creationId xmlns:a16="http://schemas.microsoft.com/office/drawing/2014/main" id="{8B282638-605F-AABF-CB34-2453951B1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606367"/>
              </p:ext>
            </p:extLst>
          </p:nvPr>
        </p:nvGraphicFramePr>
        <p:xfrm>
          <a:off x="576263" y="1901825"/>
          <a:ext cx="10515600" cy="387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61112-1314-1F15-2239-5EFCF120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4406C-089C-C2FF-4CED-A1744760F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5CC93-7672-B278-4A84-0AB0F722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3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08AB29-B996-5087-D5DB-6F28A8B1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CD466-316E-BE4F-5876-706251F3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EDF59-6FA0-BB6F-D047-1AC07A13A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6424B8-2DE2-3905-D0B8-88FE85390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Contagion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7F0324-584F-19DD-7465-CA87BD67C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1439144" cy="3877056"/>
          </a:xfrm>
        </p:spPr>
        <p:txBody>
          <a:bodyPr>
            <a:normAutofit/>
          </a:bodyPr>
          <a:lstStyle/>
          <a:p>
            <a:r>
              <a:rPr lang="en-US" sz="3600" dirty="0"/>
              <a:t>A dysregulated adult can never regulate a dysregulated youth.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 dysregulated adult can dysregulate a regulated youth.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 regulated adult can regulate a dysregulated youth.</a:t>
            </a:r>
          </a:p>
        </p:txBody>
      </p:sp>
    </p:spTree>
    <p:extLst>
      <p:ext uri="{BB962C8B-B14F-4D97-AF65-F5344CB8AC3E}">
        <p14:creationId xmlns:p14="http://schemas.microsoft.com/office/powerpoint/2010/main" val="350460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E63D883-5F1C-5ACF-B259-0911B812A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760" y="1832843"/>
            <a:ext cx="5181600" cy="4351338"/>
          </a:xfrm>
        </p:spPr>
        <p:txBody>
          <a:bodyPr/>
          <a:lstStyle/>
          <a:p>
            <a:r>
              <a:rPr lang="en-US" dirty="0"/>
              <a:t>Self Soothers</a:t>
            </a:r>
          </a:p>
          <a:p>
            <a:r>
              <a:rPr lang="en-US" dirty="0"/>
              <a:t>Hypervigilance</a:t>
            </a:r>
          </a:p>
          <a:p>
            <a:r>
              <a:rPr lang="en-US" dirty="0" err="1"/>
              <a:t>Indiscriminant</a:t>
            </a:r>
            <a:r>
              <a:rPr lang="en-US" dirty="0"/>
              <a:t> Attachment</a:t>
            </a:r>
          </a:p>
          <a:p>
            <a:r>
              <a:rPr lang="en-US" dirty="0"/>
              <a:t>Deception and Manipulation</a:t>
            </a:r>
          </a:p>
          <a:p>
            <a:r>
              <a:rPr lang="en-US" dirty="0"/>
              <a:t>Self-Preservation</a:t>
            </a:r>
          </a:p>
          <a:p>
            <a:r>
              <a:rPr lang="en-US" dirty="0"/>
              <a:t>Hiding and Lying</a:t>
            </a:r>
          </a:p>
          <a:p>
            <a:r>
              <a:rPr lang="en-US" dirty="0"/>
              <a:t>Avoiding Closeness</a:t>
            </a:r>
          </a:p>
          <a:p>
            <a:r>
              <a:rPr lang="en-US" dirty="0"/>
              <a:t>Competing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1654A7-E213-3E75-3C51-FC7C2998A5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Caregiver in Survival Mode</a:t>
            </a:r>
          </a:p>
          <a:p>
            <a:r>
              <a:rPr lang="en-US" dirty="0"/>
              <a:t>Defensive</a:t>
            </a:r>
          </a:p>
          <a:p>
            <a:r>
              <a:rPr lang="en-US" dirty="0"/>
              <a:t>Apathy</a:t>
            </a:r>
          </a:p>
          <a:p>
            <a:r>
              <a:rPr lang="en-US" dirty="0"/>
              <a:t>Focus on Behavior not Meaning</a:t>
            </a:r>
          </a:p>
          <a:p>
            <a:r>
              <a:rPr lang="en-US" dirty="0"/>
              <a:t>Reactive not Responsive</a:t>
            </a:r>
          </a:p>
          <a:p>
            <a:r>
              <a:rPr lang="en-US" dirty="0"/>
              <a:t>Repeat Unproductive Actions</a:t>
            </a:r>
          </a:p>
          <a:p>
            <a:r>
              <a:rPr lang="en-US" dirty="0"/>
              <a:t>Correction not Connection</a:t>
            </a:r>
          </a:p>
          <a:p>
            <a:r>
              <a:rPr lang="en-US" dirty="0"/>
              <a:t>Rejection Sensitivity</a:t>
            </a:r>
          </a:p>
          <a:p>
            <a:r>
              <a:rPr lang="en-US" dirty="0"/>
              <a:t>Self-Entitlement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5DF44-4E60-2926-BF2E-862BCB937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57DB52-4C5B-FBD0-B936-F75CEF6DA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73427-9753-A967-A8FA-99A6480F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1FC9B0-41B3-2324-5F4C-B9F86EDD5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00888"/>
            <a:ext cx="9144000" cy="676656"/>
          </a:xfrm>
        </p:spPr>
        <p:txBody>
          <a:bodyPr/>
          <a:lstStyle/>
          <a:p>
            <a:pPr algn="ctr"/>
            <a:r>
              <a:rPr lang="en-US" dirty="0"/>
              <a:t>Relational Damage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D9DC5A-F5AD-F92C-A97E-96D44C059A0D}"/>
              </a:ext>
            </a:extLst>
          </p:cNvPr>
          <p:cNvSpPr txBox="1"/>
          <p:nvPr/>
        </p:nvSpPr>
        <p:spPr>
          <a:xfrm>
            <a:off x="365760" y="1287398"/>
            <a:ext cx="5045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Results of Youth Mistrust of Adults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31C4D-3F01-42C9-9F29-8ACFC414AC42}"/>
              </a:ext>
            </a:extLst>
          </p:cNvPr>
          <p:cNvSpPr txBox="1"/>
          <p:nvPr/>
        </p:nvSpPr>
        <p:spPr>
          <a:xfrm>
            <a:off x="6172200" y="1287398"/>
            <a:ext cx="4118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Adults Response to Mistrust</a:t>
            </a:r>
          </a:p>
        </p:txBody>
      </p:sp>
    </p:spTree>
    <p:extLst>
      <p:ext uri="{BB962C8B-B14F-4D97-AF65-F5344CB8AC3E}">
        <p14:creationId xmlns:p14="http://schemas.microsoft.com/office/powerpoint/2010/main" val="275398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351E28EF-18EC-D73F-B908-6AC817C44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2209800"/>
            <a:ext cx="5135880" cy="2642235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Managing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Challenging Behavior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CFCC-CF6B-41A4-6402-6B8FCCF3A093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4300"/>
            <a:ext cx="987425" cy="311150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25AFF-CBD9-B259-04E2-B6FE746374F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222375" y="6546850"/>
            <a:ext cx="3438525" cy="311150"/>
          </a:xfrm>
        </p:spPr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E399A-1DC7-1483-454F-B122CF5C5A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/>
          <a:lstStyle/>
          <a:p>
            <a:fld id="{58FB4751-880F-D840-AAA9-3A15815CC99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1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701FD1-50E0-C9A2-E892-33D11F4B33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10644" y="2765425"/>
            <a:ext cx="6970712" cy="2263775"/>
          </a:xfrm>
        </p:spPr>
        <p:txBody>
          <a:bodyPr>
            <a:normAutofit/>
          </a:bodyPr>
          <a:lstStyle/>
          <a:p>
            <a:r>
              <a:rPr lang="en-US" dirty="0"/>
              <a:t>Challenging behavior (explosions, implosions, and everything in between) occurs when an expectation is placed on someone, or someone is presented with a situation in which they lack the skill to cope. It is the gap between </a:t>
            </a:r>
            <a:r>
              <a:rPr lang="en-US" i="1" dirty="0"/>
              <a:t>demands</a:t>
            </a:r>
            <a:r>
              <a:rPr lang="en-US" dirty="0"/>
              <a:t> and </a:t>
            </a:r>
            <a:r>
              <a:rPr lang="en-US" i="1" dirty="0"/>
              <a:t>skills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62A73C-6C71-925D-FA44-D99848EF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challenging Behavior?</a:t>
            </a:r>
          </a:p>
        </p:txBody>
      </p:sp>
    </p:spTree>
    <p:extLst>
      <p:ext uri="{BB962C8B-B14F-4D97-AF65-F5344CB8AC3E}">
        <p14:creationId xmlns:p14="http://schemas.microsoft.com/office/powerpoint/2010/main" val="2421849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553574-7AE8-1F2E-F9F1-5D72934C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794B77-F449-C010-D0BA-FEB75172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8D030-BC4A-3845-1FE9-550426A5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46C2CC-9EB2-6A3D-C283-4C9C68C70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09296"/>
            <a:ext cx="9144000" cy="1298448"/>
          </a:xfrm>
        </p:spPr>
        <p:txBody>
          <a:bodyPr/>
          <a:lstStyle/>
          <a:p>
            <a:r>
              <a:rPr lang="en-US" dirty="0"/>
              <a:t>Punitive Punishment and Trauma Response Cycle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181905D-0E7E-F8CA-DA9E-EE9174D300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672156"/>
              </p:ext>
            </p:extLst>
          </p:nvPr>
        </p:nvGraphicFramePr>
        <p:xfrm>
          <a:off x="2692400" y="1620774"/>
          <a:ext cx="6807200" cy="4477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9861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24B55-6BEF-3DB8-19DE-D08F3232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5D784-4A36-F879-CD5F-4481256E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604AE-E9C5-A2EE-C2E7-AB00AD080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2F96BC-786D-139F-F84B-7F3D58491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2296"/>
            <a:ext cx="11323830" cy="676656"/>
          </a:xfrm>
        </p:spPr>
        <p:txBody>
          <a:bodyPr/>
          <a:lstStyle/>
          <a:p>
            <a:r>
              <a:rPr lang="en-US" dirty="0"/>
              <a:t>Responding to Challenging Behavior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7B33F8-030A-5E24-9383-B459A37C7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21856"/>
              </p:ext>
            </p:extLst>
          </p:nvPr>
        </p:nvGraphicFramePr>
        <p:xfrm>
          <a:off x="533401" y="889000"/>
          <a:ext cx="11156190" cy="50165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18730">
                  <a:extLst>
                    <a:ext uri="{9D8B030D-6E8A-4147-A177-3AD203B41FA5}">
                      <a16:colId xmlns:a16="http://schemas.microsoft.com/office/drawing/2014/main" val="3346748739"/>
                    </a:ext>
                  </a:extLst>
                </a:gridCol>
                <a:gridCol w="3718730">
                  <a:extLst>
                    <a:ext uri="{9D8B030D-6E8A-4147-A177-3AD203B41FA5}">
                      <a16:colId xmlns:a16="http://schemas.microsoft.com/office/drawing/2014/main" val="3713244620"/>
                    </a:ext>
                  </a:extLst>
                </a:gridCol>
                <a:gridCol w="3718730">
                  <a:extLst>
                    <a:ext uri="{9D8B030D-6E8A-4147-A177-3AD203B41FA5}">
                      <a16:colId xmlns:a16="http://schemas.microsoft.com/office/drawing/2014/main" val="377943928"/>
                    </a:ext>
                  </a:extLst>
                </a:gridCol>
              </a:tblGrid>
              <a:tr h="7166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Regulator (Plan 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Collaborator (Plan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/>
                          </a:solidFill>
                        </a:rPr>
                        <a:t>Harmonizer (Plan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987052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Imposition of Adult Will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Mutual Problem-Solving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Let It “Slide”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89237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r>
                        <a:rPr lang="en-US" dirty="0"/>
                        <a:t>Focus: </a:t>
                      </a:r>
                      <a:r>
                        <a:rPr lang="en-US" i="1" dirty="0"/>
                        <a:t>Adult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Focus: </a:t>
                      </a:r>
                      <a:r>
                        <a:rPr lang="en-US" i="1" dirty="0"/>
                        <a:t>Mutual Concern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Focus: </a:t>
                      </a:r>
                      <a:r>
                        <a:rPr lang="en-US" i="1" dirty="0"/>
                        <a:t>Youth Needs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216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r>
                        <a:rPr lang="en-US" dirty="0"/>
                        <a:t>Use: </a:t>
                      </a:r>
                      <a:r>
                        <a:rPr lang="en-US" i="1" dirty="0"/>
                        <a:t>Safety Concerns; Neurotypical Youth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 </a:t>
                      </a:r>
                      <a:r>
                        <a:rPr lang="en-US" i="1" dirty="0"/>
                        <a:t>Collaborative Problem-Solving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Use: </a:t>
                      </a:r>
                      <a:r>
                        <a:rPr lang="en-US" i="1" dirty="0"/>
                        <a:t>Meet Needs; Keep Peace; Restore Homeostasis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99611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r>
                        <a:rPr lang="en-US" dirty="0"/>
                        <a:t>Potential Outcomes: </a:t>
                      </a:r>
                      <a:r>
                        <a:rPr lang="en-US" i="1" dirty="0"/>
                        <a:t>Can impact stress response; safety maintained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Potential Outcomes: </a:t>
                      </a:r>
                      <a:r>
                        <a:rPr lang="en-US" i="1" dirty="0"/>
                        <a:t>Balanced Stress Response; Mutual Regulation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Potential Outcomes: </a:t>
                      </a:r>
                      <a:r>
                        <a:rPr lang="en-US" i="1" dirty="0"/>
                        <a:t>Minimal Stress Response; Missed Opportunity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8125411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r>
                        <a:rPr lang="en-US" dirty="0"/>
                        <a:t>Power Dynamic: </a:t>
                      </a:r>
                      <a:r>
                        <a:rPr lang="en-US" i="1" dirty="0"/>
                        <a:t>Increases Adult-Youth Power Differential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Dynamic: </a:t>
                      </a:r>
                      <a:r>
                        <a:rPr lang="en-US" i="1" dirty="0"/>
                        <a:t>Shared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Dynamic: </a:t>
                      </a:r>
                      <a:r>
                        <a:rPr lang="en-US" i="1" dirty="0"/>
                        <a:t>Decreases Adult-Youth Power Differential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12699"/>
                  </a:ext>
                </a:extLst>
              </a:tr>
              <a:tr h="716643">
                <a:tc>
                  <a:txBody>
                    <a:bodyPr/>
                    <a:lstStyle/>
                    <a:p>
                      <a:r>
                        <a:rPr lang="en-US" dirty="0"/>
                        <a:t>Appropriateness: </a:t>
                      </a:r>
                      <a:r>
                        <a:rPr lang="en-US" i="1" dirty="0"/>
                        <a:t>Immediate Safety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Appropriateness: </a:t>
                      </a:r>
                      <a:r>
                        <a:rPr lang="en-US" i="1" dirty="0"/>
                        <a:t>Most Challenging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Appropriateness: </a:t>
                      </a:r>
                      <a:r>
                        <a:rPr lang="en-US" i="1" dirty="0"/>
                        <a:t>Low Stakes; Not Part of Treatment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6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533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3A730-FCD6-A7FD-46E6-C22D2C4F7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Youth asks to eat in their room away from Foster family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C7C4DD-8144-AB16-FFA9-FA3CE2FEC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Youth had a disappointing phone call with Bio-Parent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F278FB-AF72-85A7-FDC2-1C8532E2E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Foster parent responds with “no”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EB72C5-EA0C-3753-3C51-714B1E8A0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Foster parents become dysregulated/law enforcement is called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2AA5BE-3C0E-BC6E-6AA4-083EC389A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Youth Escalates and begins throwing items and punching walls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640ED-6BB6-EED8-7E61-39B38474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Reflection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3E52C-4C2C-9F30-9D2A-89C2E0E671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4300"/>
            <a:ext cx="987425" cy="311150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AED60-7C34-C5F7-A036-0E4A1553D3A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753475" y="6464300"/>
            <a:ext cx="3438525" cy="311150"/>
          </a:xfrm>
        </p:spPr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3B06E-143D-DECA-6911-E3AFCCA93E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/>
          <a:lstStyle/>
          <a:p>
            <a:fld id="{58FB4751-880F-D840-AAA9-3A15815CC99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5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878135-3F5C-BB53-0082-12295679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4883AB6-E6D8-70A9-3CCB-61E120FC6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183866"/>
              </p:ext>
            </p:extLst>
          </p:nvPr>
        </p:nvGraphicFramePr>
        <p:xfrm>
          <a:off x="7791450" y="1169988"/>
          <a:ext cx="4132263" cy="4903459"/>
        </p:xfrm>
        <a:graphic>
          <a:graphicData uri="http://schemas.openxmlformats.org/drawingml/2006/table">
            <a:tbl>
              <a:tblPr firstRow="1" bandRow="1"/>
              <a:tblGrid>
                <a:gridCol w="4132263">
                  <a:extLst>
                    <a:ext uri="{9D8B030D-6E8A-4147-A177-3AD203B41FA5}">
                      <a16:colId xmlns:a16="http://schemas.microsoft.com/office/drawing/2014/main" val="1563570424"/>
                    </a:ext>
                  </a:extLst>
                </a:gridCol>
              </a:tblGrid>
              <a:tr h="75563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INTRODUCTION</a:t>
                      </a:r>
                    </a:p>
                    <a:p>
                      <a:pPr algn="r"/>
                      <a:r>
                        <a:rPr lang="en-US" sz="1800" dirty="0">
                          <a:latin typeface="+mj-lt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9471877"/>
                  </a:ext>
                </a:extLst>
              </a:tr>
              <a:tr h="105424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SETTING THE STAGE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6238222"/>
                  </a:ext>
                </a:extLst>
              </a:tr>
              <a:tr h="107576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LEVERAGING RELATIONSHIP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4452646"/>
                  </a:ext>
                </a:extLst>
              </a:tr>
              <a:tr h="10327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MANAGING CHALLENGING BEHAVIOR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0977400"/>
                  </a:ext>
                </a:extLst>
              </a:tr>
              <a:tr h="92053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+mn-lt"/>
                          <a:cs typeface="Gill Sans Light" panose="020B0302020104020203" pitchFamily="34" charset="-79"/>
                        </a:rPr>
                        <a:t>QUESTIONS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6376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13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3A730-FCD6-A7FD-46E6-C22D2C4F7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Youth displays “snarky” attitude and provokes foster siblings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C7C4DD-8144-AB16-FFA9-FA3CE2FEC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Youth had a great weekend visit with bio family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F278FB-AF72-85A7-FDC2-1C8532E2E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Foster parent responds with care and concern to foster youth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EB72C5-EA0C-3753-3C51-714B1E8A0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Youth and Foster Family maintain Trust and Respect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2AA5BE-3C0E-BC6E-6AA4-083EC389A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Youth engages in collaboration resulting in vulnerable conversation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640ED-6BB6-EED8-7E61-39B38474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Reflection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3E52C-4C2C-9F30-9D2A-89C2E0E671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4300"/>
            <a:ext cx="987425" cy="311150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AED60-7C34-C5F7-A036-0E4A1553D3A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753475" y="6464300"/>
            <a:ext cx="3438525" cy="311150"/>
          </a:xfrm>
        </p:spPr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3B06E-143D-DECA-6911-E3AFCCA93E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/>
          <a:lstStyle/>
          <a:p>
            <a:fld id="{58FB4751-880F-D840-AAA9-3A15815CC99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50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43A730-FCD6-A7FD-46E6-C22D2C4F7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Youth becomes verbally aggressive with foster family and siblings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3C7C4DD-8144-AB16-FFA9-FA3CE2FEC8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Youth found out they will not  be returning home to bio family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F278FB-AF72-85A7-FDC2-1C8532E2E2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Foster parent allows behavior due to sympathy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EB72C5-EA0C-3753-3C51-714B1E8A01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Youth continues to berate and escalate when stress response is high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2AA5BE-3C0E-BC6E-6AA4-083EC389AC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youth withdraws from the family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A640ED-6BB6-EED8-7E61-39B38474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Reflection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3E52C-4C2C-9F30-9D2A-89C2E0E6712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4300"/>
            <a:ext cx="987425" cy="311150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AED60-7C34-C5F7-A036-0E4A1553D3A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753475" y="6464300"/>
            <a:ext cx="3438525" cy="311150"/>
          </a:xfrm>
        </p:spPr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3B06E-143D-DECA-6911-E3AFCCA93EA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/>
          <a:lstStyle/>
          <a:p>
            <a:fld id="{58FB4751-880F-D840-AAA9-3A15815CC99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53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EF6DE14-D8DE-DF2D-7913-E9A11844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 man, I messed up…now what?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2B1737-543F-F755-CCC4-13751945A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safety concerns? Are you or anyone else in IMMINENT danger?</a:t>
            </a:r>
          </a:p>
          <a:p>
            <a:pPr lvl="1"/>
            <a:r>
              <a:rPr lang="en-US" dirty="0"/>
              <a:t>No- REGULATE, NO DISCOURSE</a:t>
            </a:r>
          </a:p>
          <a:p>
            <a:pPr lvl="1"/>
            <a:r>
              <a:rPr lang="en-US" dirty="0"/>
              <a:t>Yes- Call Mobile Crisis or Law Enforcement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245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F25955-BE1C-B461-A9F9-79ECB768E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2232"/>
            <a:ext cx="9144000" cy="925068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29A9AA1-0B9D-550E-0AAC-501DD8F7F3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7156"/>
            <a:ext cx="9144000" cy="4871243"/>
          </a:xfrm>
        </p:spPr>
        <p:txBody>
          <a:bodyPr>
            <a:normAutofit fontScale="92500" lnSpcReduction="10000"/>
          </a:bodyPr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Cooke Douglas, A. (2021, October 1). Meeting Children Where They Are: The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Neurosequential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Model of Therapeutics. Adoption Council. Retrieved January 23, 2024, from https://adoptioncouncil.org/wp-content/uploads/2021/09/Adoption-Advocate-No.-160.pdf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Nooteboom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Bansema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CH, van Ewijk H,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Nijland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Vermeiren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RRJM. How to meet the needs of youth with severe and enduring mental health problems: A qualitative study to barriers and facilitators in treatment. Children &amp; Youth Services Review. 2023;155:N.PAG. doi:10.1016/j.childyouth.2023.107155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Minske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P., &amp; Williams, E. (2022, March 1). Empowering Restorative Engagement [Power Point]. Association of Children's and Residential &amp; Community Services. de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Soet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Nooteboom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Bansema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CH, van Ewijk H,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Nijland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Vermeiren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RRJM. How to meet the needs of youth with severe and enduring mental health problems: A qualitative study to barriers and facilitators in treatment. Children &amp; Youth Services Review. 2023;155:N.PAG. doi:10.1016/j.childyouth.2023.107155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Perry, B., &amp; Szalavitz, M. (2006). The Boy Who Was Raised As A Dog. Basic Books.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SW, Conner CM, Beck KB, </a:t>
            </a:r>
            <a:r>
              <a:rPr lang="en-US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Mazefsky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CA. Clinical Update: The Implementation of Evidence-Based Emotion Regulation Treatment for Clients with Autism. Evidence-Based Practice in Child &amp; Adolescent Mental Health. 2021;6(1):1-10. doi:10.1080/23794925.2020.1796551</a:t>
            </a:r>
          </a:p>
          <a:p>
            <a:pPr algn="l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98ABFE-107E-E998-FF56-FC7CCF4E91B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4300"/>
            <a:ext cx="987425" cy="311150"/>
          </a:xfrm>
        </p:spPr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61586C-16E9-E655-0EF9-E276325E219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8753475" y="6464300"/>
            <a:ext cx="3438525" cy="311150"/>
          </a:xfrm>
        </p:spPr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0FB4B-C74D-251D-F0C5-02ED4A8DB40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04575" y="6464300"/>
            <a:ext cx="987425" cy="311150"/>
          </a:xfrm>
        </p:spPr>
        <p:txBody>
          <a:bodyPr/>
          <a:lstStyle/>
          <a:p>
            <a:fld id="{58FB4751-880F-D840-AAA9-3A15815CC99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01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BA1E4-8957-8CE0-C111-4E26B53B6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0200"/>
            <a:ext cx="9144000" cy="903732"/>
          </a:xfrm>
        </p:spPr>
        <p:txBody>
          <a:bodyPr/>
          <a:lstStyle/>
          <a:p>
            <a:r>
              <a:rPr lang="en-US" dirty="0"/>
              <a:t>Book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E8AF1-873E-CCBA-58A6-F0AA8B93D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26008"/>
            <a:ext cx="9144000" cy="454139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tx1"/>
                </a:solidFill>
              </a:rPr>
              <a:t>Teens Who Hurt</a:t>
            </a:r>
            <a:r>
              <a:rPr lang="en-US" sz="3600" b="1" dirty="0">
                <a:solidFill>
                  <a:schemeClr val="tx1"/>
                </a:solidFill>
              </a:rPr>
              <a:t>- Kenneth Hardy and Tracey </a:t>
            </a:r>
            <a:r>
              <a:rPr lang="en-US" sz="3600" b="1" dirty="0" err="1">
                <a:solidFill>
                  <a:schemeClr val="tx1"/>
                </a:solidFill>
              </a:rPr>
              <a:t>Laszloffy</a:t>
            </a:r>
            <a:endParaRPr lang="en-US" sz="36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tx1"/>
                </a:solidFill>
              </a:rPr>
              <a:t>The Boy Who Was Raised as a Do</a:t>
            </a:r>
            <a:r>
              <a:rPr lang="en-US" sz="3600" b="1" dirty="0">
                <a:solidFill>
                  <a:schemeClr val="tx1"/>
                </a:solidFill>
              </a:rPr>
              <a:t>g- Bruce Perry and Maia Szalavitz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tx1"/>
                </a:solidFill>
              </a:rPr>
              <a:t>The Body Keeps the Score</a:t>
            </a:r>
            <a:r>
              <a:rPr lang="en-US" sz="3600" b="1" dirty="0">
                <a:solidFill>
                  <a:schemeClr val="tx1"/>
                </a:solidFill>
              </a:rPr>
              <a:t>- Bessel van der Kolk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600" b="1" i="1" dirty="0">
                <a:solidFill>
                  <a:schemeClr val="tx1"/>
                </a:solidFill>
              </a:rPr>
              <a:t>Treating Explosive Kids: The Collaborative Problem-Solving Approach</a:t>
            </a:r>
            <a:r>
              <a:rPr lang="en-US" sz="3600" b="1" dirty="0">
                <a:solidFill>
                  <a:schemeClr val="tx1"/>
                </a:solidFill>
              </a:rPr>
              <a:t>- Ross Greene</a:t>
            </a:r>
          </a:p>
        </p:txBody>
      </p:sp>
    </p:spTree>
    <p:extLst>
      <p:ext uri="{BB962C8B-B14F-4D97-AF65-F5344CB8AC3E}">
        <p14:creationId xmlns:p14="http://schemas.microsoft.com/office/powerpoint/2010/main" val="2518130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D4E-8B4F-62B8-F551-56379B923E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Please Reach Out!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07BEBE-18E8-4025-FF6F-EC0130CB4F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Emily M. Jones, LCSW</a:t>
            </a:r>
          </a:p>
          <a:p>
            <a:r>
              <a:rPr lang="en-US" dirty="0"/>
              <a:t>Emily@creativespiritcounseling.com</a:t>
            </a:r>
          </a:p>
          <a:p>
            <a:r>
              <a:rPr lang="en-US" dirty="0"/>
              <a:t>www.creativespiritcounseling.com</a:t>
            </a:r>
          </a:p>
        </p:txBody>
      </p:sp>
    </p:spTree>
    <p:extLst>
      <p:ext uri="{BB962C8B-B14F-4D97-AF65-F5344CB8AC3E}">
        <p14:creationId xmlns:p14="http://schemas.microsoft.com/office/powerpoint/2010/main" val="257793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B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0BA96D9-2E56-3DBD-6315-048A1B280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4C89AC3-3D7A-65BB-C3F4-2B1CB19E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Wife and Mom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Owner and Therapist at Creative Spirit Counseling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Educator for Minot State/NDSU Collaborative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10 Years of Experience Working with Adolescents and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Levels of Care</a:t>
            </a:r>
          </a:p>
          <a:p>
            <a:endParaRPr lang="en-US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07415596-3C86-E792-A622-F817DB08D58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999" t="5300" r="6259" b="10585"/>
          <a:stretch/>
        </p:blipFill>
        <p:spPr>
          <a:xfrm>
            <a:off x="7815470" y="0"/>
            <a:ext cx="4376530" cy="6018401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884D8B-635B-7402-1437-04A104C2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9BE9C-B5EA-5DA0-9156-6E05D3882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24E804-5D73-9996-1913-1EF77F2E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7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377AF6-2477-81EC-D1BC-43FD72DF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Setting the </a:t>
            </a:r>
            <a:r>
              <a:rPr lang="en-US" i="1" dirty="0">
                <a:solidFill>
                  <a:schemeClr val="bg2"/>
                </a:solidFill>
              </a:rPr>
              <a:t>Stage</a:t>
            </a:r>
          </a:p>
        </p:txBody>
      </p:sp>
    </p:spTree>
    <p:extLst>
      <p:ext uri="{BB962C8B-B14F-4D97-AF65-F5344CB8AC3E}">
        <p14:creationId xmlns:p14="http://schemas.microsoft.com/office/powerpoint/2010/main" val="52000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BA2B2-0E09-ADFB-9935-227E15EF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Has </a:t>
            </a:r>
            <a:r>
              <a:rPr lang="en-US" i="1" dirty="0"/>
              <a:t>Purpose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AE70F9-CC9A-F650-99BE-1CBB1766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490472"/>
            <a:ext cx="9363456" cy="3877056"/>
          </a:xfrm>
        </p:spPr>
        <p:txBody>
          <a:bodyPr/>
          <a:lstStyle/>
          <a:p>
            <a:r>
              <a:rPr lang="en-US" dirty="0"/>
              <a:t>All Behavior Has Purpose (maladaptive and adaptive)</a:t>
            </a:r>
          </a:p>
          <a:p>
            <a:pPr lvl="1"/>
            <a:r>
              <a:rPr lang="en-US" dirty="0"/>
              <a:t>Illicit Sympathy</a:t>
            </a:r>
          </a:p>
          <a:p>
            <a:pPr lvl="1"/>
            <a:r>
              <a:rPr lang="en-US" dirty="0"/>
              <a:t>Regain Control</a:t>
            </a:r>
          </a:p>
          <a:p>
            <a:pPr lvl="1"/>
            <a:r>
              <a:rPr lang="en-US" dirty="0"/>
              <a:t>Needs Met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Assess Behavior in the Context of the Situation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Treat All Youth with Trauma-Responsive Care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50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4BF4-125B-0E57-48AF-D8882650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Axioms of Working with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E1D7-F1DB-0847-F93C-11B72620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888728" cy="387705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Expect “Madness, Badness and No Easy Rides”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Adults MUST be “Stronger” and Healthier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Beware of Memory Contagion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Differentiate Between Style and Substance (</a:t>
            </a:r>
            <a:r>
              <a:rPr lang="en-US" i="1" dirty="0"/>
              <a:t>choose your battles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Youth are Similar yet Different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B03EE-7BE1-571E-3A8F-33B629D2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2FDA0-C77C-F5FE-9E57-457D15152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7212A-321E-0F38-3C07-ECC4B1866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58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6E4E9-AA8B-7143-8EDB-5C44F9650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D6287-FBA7-FDC1-96AE-AC66E164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9FF9E-DFE6-3BFF-4B15-3C177CCB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3079DB-9161-D1C9-977D-D63A5AA1BB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76847" y="2816225"/>
            <a:ext cx="8038306" cy="2987675"/>
          </a:xfrm>
        </p:spPr>
        <p:txBody>
          <a:bodyPr>
            <a:normAutofit/>
          </a:bodyPr>
          <a:lstStyle/>
          <a:p>
            <a:r>
              <a:rPr lang="en-US" dirty="0"/>
              <a:t>The unique individual experience of an event or enduring condition in which the individual’s ability to integrate his or her emotional experience is overwhelmed: and the individual experiences a threat to life, bodily integrity, or sanity.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C32EB2F-C442-223C-059C-803AA9E72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Trauma?</a:t>
            </a:r>
          </a:p>
        </p:txBody>
      </p:sp>
    </p:spTree>
    <p:extLst>
      <p:ext uri="{BB962C8B-B14F-4D97-AF65-F5344CB8AC3E}">
        <p14:creationId xmlns:p14="http://schemas.microsoft.com/office/powerpoint/2010/main" val="3845793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EB490-EDC5-A0B0-470A-D8A21E1F0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6B29E5-7998-78B4-C6B8-57E27067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E652F-E060-2648-4F7C-A4212CCB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8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53D95-17B7-6211-1091-CAB4E77AE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12" y="762648"/>
            <a:ext cx="8908176" cy="533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1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09460A-FA4D-942B-2C8D-3771295A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 Impacts…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00555B-3037-B34C-E778-9EED8D93B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Relationship Building</a:t>
            </a:r>
          </a:p>
          <a:p>
            <a:r>
              <a:rPr lang="en-US" sz="3200" dirty="0"/>
              <a:t>Sensory Input</a:t>
            </a:r>
          </a:p>
          <a:p>
            <a:r>
              <a:rPr lang="en-US" sz="3200" dirty="0"/>
              <a:t>Emotional Regulation</a:t>
            </a:r>
          </a:p>
          <a:p>
            <a:r>
              <a:rPr lang="en-US" sz="3200" dirty="0"/>
              <a:t>Executive Functioning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5E5F0-F1AC-5F27-835E-B80AC55FE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B3B84-EBA7-7E9C-5BC0-0BFF596D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Managing Dysregulated Youth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BD001-78CD-82C7-812A-1AD8957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56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42322"/>
      </a:dk1>
      <a:lt1>
        <a:srgbClr val="FDFBFB"/>
      </a:lt1>
      <a:dk2>
        <a:srgbClr val="57273F"/>
      </a:dk2>
      <a:lt2>
        <a:srgbClr val="E5DACF"/>
      </a:lt2>
      <a:accent1>
        <a:srgbClr val="E7ACAF"/>
      </a:accent1>
      <a:accent2>
        <a:srgbClr val="785964"/>
      </a:accent2>
      <a:accent3>
        <a:srgbClr val="30504F"/>
      </a:accent3>
      <a:accent4>
        <a:srgbClr val="13474D"/>
      </a:accent4>
      <a:accent5>
        <a:srgbClr val="57273F"/>
      </a:accent5>
      <a:accent6>
        <a:srgbClr val="FDFBFB"/>
      </a:accent6>
      <a:hlink>
        <a:srgbClr val="30504F"/>
      </a:hlink>
      <a:folHlink>
        <a:srgbClr val="E7ACAF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 design" id="{5BB9B75E-A368-4614-97CA-C549A936357F}" vid="{66BDDD71-3AB6-4D26-9C54-3E9BC0AA3D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EE26AC2-BC04-45BA-BD7C-5CDF09AA9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40F3C-8AB4-4243-A06A-B5999EF60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AE7813-FB42-416C-BEF8-5F3180DDB0F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Organic design</Template>
  <TotalTime>148</TotalTime>
  <Words>1325</Words>
  <Application>Microsoft Office PowerPoint</Application>
  <PresentationFormat>Widescreen</PresentationFormat>
  <Paragraphs>217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Managing Dysregulated Youth Managing and Problem-Solving Through the Power of Relationship</vt:lpstr>
      <vt:lpstr>agenda</vt:lpstr>
      <vt:lpstr>introduction</vt:lpstr>
      <vt:lpstr>Setting the Stage</vt:lpstr>
      <vt:lpstr>Behavior Has Purpose</vt:lpstr>
      <vt:lpstr>Axioms of Working with Youth</vt:lpstr>
      <vt:lpstr>What is Trauma?</vt:lpstr>
      <vt:lpstr>PowerPoint Presentation</vt:lpstr>
      <vt:lpstr>Trauma Impacts…</vt:lpstr>
      <vt:lpstr>Dr. Perry’s Sequence of Engagement</vt:lpstr>
      <vt:lpstr>Leveraging Relationship</vt:lpstr>
      <vt:lpstr>Why is Relationship Important?</vt:lpstr>
      <vt:lpstr>Relational Contagion</vt:lpstr>
      <vt:lpstr>Relational Damage</vt:lpstr>
      <vt:lpstr>Managing Challenging Behavior</vt:lpstr>
      <vt:lpstr>What is a challenging Behavior?</vt:lpstr>
      <vt:lpstr>Punitive Punishment and Trauma Response Cycle</vt:lpstr>
      <vt:lpstr>Responding to Challenging Behavior</vt:lpstr>
      <vt:lpstr>A Reflection</vt:lpstr>
      <vt:lpstr>A Reflection</vt:lpstr>
      <vt:lpstr>A Reflection</vt:lpstr>
      <vt:lpstr>Aw man, I messed up…now what?</vt:lpstr>
      <vt:lpstr>Resources</vt:lpstr>
      <vt:lpstr>Book Recommendations</vt:lpstr>
      <vt:lpstr>Please Reach Out!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Dysregulated Youth Managing and Problem-Solving Through the Power of Relationship</dc:title>
  <dc:creator>Emily Jones</dc:creator>
  <cp:lastModifiedBy>Emily Jones</cp:lastModifiedBy>
  <cp:revision>2</cp:revision>
  <dcterms:created xsi:type="dcterms:W3CDTF">2024-01-23T19:49:41Z</dcterms:created>
  <dcterms:modified xsi:type="dcterms:W3CDTF">2024-01-29T16:29:46Z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